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308" r:id="rId29"/>
    <p:sldId id="283" r:id="rId30"/>
    <p:sldId id="284" r:id="rId31"/>
    <p:sldId id="285" r:id="rId32"/>
    <p:sldId id="286" r:id="rId33"/>
    <p:sldId id="287" r:id="rId34"/>
    <p:sldId id="288" r:id="rId35"/>
    <p:sldId id="289" r:id="rId36"/>
    <p:sldId id="290" r:id="rId37"/>
    <p:sldId id="291" r:id="rId38"/>
    <p:sldId id="293" r:id="rId39"/>
    <p:sldId id="295" r:id="rId40"/>
    <p:sldId id="296" r:id="rId41"/>
    <p:sldId id="298" r:id="rId42"/>
    <p:sldId id="299" r:id="rId43"/>
    <p:sldId id="300" r:id="rId44"/>
    <p:sldId id="301" r:id="rId45"/>
    <p:sldId id="302" r:id="rId46"/>
    <p:sldId id="303" r:id="rId47"/>
    <p:sldId id="304" r:id="rId48"/>
    <p:sldId id="305" r:id="rId49"/>
    <p:sldId id="306" r:id="rId50"/>
    <p:sldId id="30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1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81DC1B-35CA-4ECC-BD77-AD27BE360298}" type="datetimeFigureOut">
              <a:rPr lang="en-GB" smtClean="0"/>
              <a:pPr/>
              <a:t>20/02/2012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1908D-5A0B-4275-AC25-66AFD16D89A1}"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E51908D-5A0B-4275-AC25-66AFD16D89A1}" type="slidenum">
              <a:rPr lang="en-GB" smtClean="0"/>
              <a:pPr/>
              <a:t>36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F5722590-1C40-4869-A1F4-711F5EE52146}"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22590-1C40-4869-A1F4-711F5EE52146}"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22590-1C40-4869-A1F4-711F5EE52146}"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22590-1C40-4869-A1F4-711F5EE52146}"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722590-1C40-4869-A1F4-711F5EE52146}"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722590-1C40-4869-A1F4-711F5EE52146}"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722590-1C40-4869-A1F4-711F5EE52146}"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8" name="Slide Number Placeholder 7"/>
          <p:cNvSpPr>
            <a:spLocks noGrp="1"/>
          </p:cNvSpPr>
          <p:nvPr>
            <p:ph type="sldNum" sz="quarter" idx="11"/>
          </p:nvPr>
        </p:nvSpPr>
        <p:spPr/>
        <p:txBody>
          <a:bodyPr/>
          <a:lstStyle/>
          <a:p>
            <a:fld id="{F5722590-1C40-4869-A1F4-711F5EE52146}" type="slidenum">
              <a:rPr lang="en-GB" smtClean="0"/>
              <a:pPr/>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722590-1C40-4869-A1F4-711F5EE52146}"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AAC367-47E1-44D1-9C7A-D4DB16A20EB6}" type="datetimeFigureOut">
              <a:rPr lang="en-GB" smtClean="0"/>
              <a:pPr/>
              <a:t>20/02/2012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F5722590-1C40-4869-A1F4-711F5EE52146}"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7EAAC367-47E1-44D1-9C7A-D4DB16A20EB6}" type="datetimeFigureOut">
              <a:rPr lang="en-GB" smtClean="0"/>
              <a:pPr/>
              <a:t>20/02/2012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722590-1C40-4869-A1F4-711F5EE52146}"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7EAAC367-47E1-44D1-9C7A-D4DB16A20EB6}" type="datetimeFigureOut">
              <a:rPr lang="en-GB" smtClean="0"/>
              <a:pPr/>
              <a:t>20/02/2012</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F5722590-1C40-4869-A1F4-711F5EE52146}"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davidalton.net/" TargetMode="Externa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0729"/>
            <a:ext cx="7772400" cy="2304255"/>
          </a:xfrm>
        </p:spPr>
        <p:txBody>
          <a:bodyPr/>
          <a:lstStyle/>
          <a:p>
            <a:r>
              <a:rPr lang="en-GB" dirty="0" smtClean="0"/>
              <a:t>Bringing About Political Change</a:t>
            </a:r>
            <a:endParaRPr lang="en-GB" dirty="0"/>
          </a:p>
        </p:txBody>
      </p:sp>
      <p:sp>
        <p:nvSpPr>
          <p:cNvPr id="3" name="Subtitle 2"/>
          <p:cNvSpPr>
            <a:spLocks noGrp="1"/>
          </p:cNvSpPr>
          <p:nvPr>
            <p:ph type="subTitle" idx="1"/>
          </p:nvPr>
        </p:nvSpPr>
        <p:spPr>
          <a:xfrm>
            <a:off x="1371600" y="3789040"/>
            <a:ext cx="6400800" cy="1849760"/>
          </a:xfrm>
        </p:spPr>
        <p:txBody>
          <a:bodyPr/>
          <a:lstStyle/>
          <a:p>
            <a:r>
              <a:rPr lang="en-GB" dirty="0" smtClean="0"/>
              <a:t>Liverpool Hope University, </a:t>
            </a:r>
          </a:p>
          <a:p>
            <a:r>
              <a:rPr lang="en-GB" dirty="0" smtClean="0"/>
              <a:t>February 21</a:t>
            </a:r>
            <a:r>
              <a:rPr lang="en-GB" baseline="30000" dirty="0" smtClean="0"/>
              <a:t>st</a:t>
            </a:r>
            <a:r>
              <a:rPr lang="en-GB" dirty="0" smtClean="0"/>
              <a:t> 2012.</a:t>
            </a:r>
          </a:p>
          <a:p>
            <a:r>
              <a:rPr lang="en-GB" dirty="0" smtClean="0"/>
              <a:t>David Alton </a:t>
            </a:r>
          </a:p>
          <a:p>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202"/>
          </a:xfrm>
        </p:spPr>
        <p:txBody>
          <a:bodyPr>
            <a:normAutofit fontScale="90000"/>
          </a:bodyPr>
          <a:lstStyle/>
          <a:p>
            <a:r>
              <a:rPr lang="en-GB" b="1" i="1" dirty="0" smtClean="0"/>
              <a:t>“the man who saves a single life saves the world.”</a:t>
            </a:r>
            <a:r>
              <a:rPr lang="en-GB" dirty="0" smtClean="0"/>
              <a:t/>
            </a:r>
            <a:br>
              <a:rPr lang="en-GB" dirty="0" smtClean="0"/>
            </a:br>
            <a:endParaRPr lang="en-GB" dirty="0"/>
          </a:p>
        </p:txBody>
      </p:sp>
      <p:pic>
        <p:nvPicPr>
          <p:cNvPr id="6146" name="Picture 2"/>
          <p:cNvPicPr>
            <a:picLocks noChangeAspect="1" noChangeArrowheads="1"/>
          </p:cNvPicPr>
          <p:nvPr/>
        </p:nvPicPr>
        <p:blipFill>
          <a:blip r:embed="rId2" cstate="print"/>
          <a:srcRect/>
          <a:stretch>
            <a:fillRect/>
          </a:stretch>
        </p:blipFill>
        <p:spPr bwMode="auto">
          <a:xfrm>
            <a:off x="1835696" y="1772816"/>
            <a:ext cx="5544616" cy="46085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LTOND\Desktop\Archive\1968 chairman Brentwood Y Ls.jpg"/>
          <p:cNvPicPr>
            <a:picLocks noChangeAspect="1" noChangeArrowheads="1"/>
          </p:cNvPicPr>
          <p:nvPr/>
        </p:nvPicPr>
        <p:blipFill>
          <a:blip r:embed="rId2" cstate="print"/>
          <a:srcRect/>
          <a:stretch>
            <a:fillRect/>
          </a:stretch>
        </p:blipFill>
        <p:spPr bwMode="auto">
          <a:xfrm>
            <a:off x="5364088" y="476672"/>
            <a:ext cx="3528392" cy="6176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71" name="Picture 3" descr="C:\Users\ALTOND\Desktop\Archive\1968 Interview with Brentwood Gazette-  If Only Gladstone Was Here .jpg"/>
          <p:cNvPicPr>
            <a:picLocks noChangeAspect="1" noChangeArrowheads="1"/>
          </p:cNvPicPr>
          <p:nvPr/>
        </p:nvPicPr>
        <p:blipFill>
          <a:blip r:embed="rId3" cstate="print"/>
          <a:srcRect/>
          <a:stretch>
            <a:fillRect/>
          </a:stretch>
        </p:blipFill>
        <p:spPr bwMode="auto">
          <a:xfrm>
            <a:off x="251520" y="548680"/>
            <a:ext cx="5040560" cy="5328592"/>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683568" y="548680"/>
            <a:ext cx="2700908" cy="17430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195" name="Picture 3"/>
          <p:cNvPicPr>
            <a:picLocks noChangeAspect="1" noChangeArrowheads="1"/>
          </p:cNvPicPr>
          <p:nvPr/>
        </p:nvPicPr>
        <p:blipFill>
          <a:blip r:embed="rId3" cstate="print"/>
          <a:srcRect/>
          <a:stretch>
            <a:fillRect/>
          </a:stretch>
        </p:blipFill>
        <p:spPr bwMode="auto">
          <a:xfrm>
            <a:off x="683568" y="2708920"/>
            <a:ext cx="2664296" cy="1543050"/>
          </a:xfrm>
          <a:prstGeom prst="rect">
            <a:avLst/>
          </a:prstGeom>
          <a:ln>
            <a:noFill/>
          </a:ln>
          <a:effectLst>
            <a:outerShdw blurRad="292100" dist="139700" dir="2700000" algn="tl" rotWithShape="0">
              <a:srgbClr val="333333">
                <a:alpha val="65000"/>
              </a:srgbClr>
            </a:outerShdw>
          </a:effectLst>
        </p:spPr>
      </p:pic>
      <p:pic>
        <p:nvPicPr>
          <p:cNvPr id="8196" name="Picture 4"/>
          <p:cNvPicPr>
            <a:picLocks noChangeAspect="1" noChangeArrowheads="1"/>
          </p:cNvPicPr>
          <p:nvPr/>
        </p:nvPicPr>
        <p:blipFill>
          <a:blip r:embed="rId4" cstate="print"/>
          <a:srcRect/>
          <a:stretch>
            <a:fillRect/>
          </a:stretch>
        </p:blipFill>
        <p:spPr bwMode="auto">
          <a:xfrm>
            <a:off x="683568" y="4653136"/>
            <a:ext cx="2628900" cy="1733550"/>
          </a:xfrm>
          <a:prstGeom prst="rect">
            <a:avLst/>
          </a:prstGeom>
          <a:ln>
            <a:noFill/>
          </a:ln>
          <a:effectLst>
            <a:softEdge rad="112500"/>
          </a:effectLst>
        </p:spPr>
      </p:pic>
      <p:pic>
        <p:nvPicPr>
          <p:cNvPr id="8197" name="Picture 5"/>
          <p:cNvPicPr>
            <a:picLocks noChangeAspect="1" noChangeArrowheads="1"/>
          </p:cNvPicPr>
          <p:nvPr/>
        </p:nvPicPr>
        <p:blipFill>
          <a:blip r:embed="rId5" cstate="print"/>
          <a:srcRect/>
          <a:stretch>
            <a:fillRect/>
          </a:stretch>
        </p:blipFill>
        <p:spPr bwMode="auto">
          <a:xfrm>
            <a:off x="4644008" y="620688"/>
            <a:ext cx="2907978" cy="2520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198" name="Picture 6"/>
          <p:cNvPicPr>
            <a:picLocks noChangeAspect="1" noChangeArrowheads="1"/>
          </p:cNvPicPr>
          <p:nvPr/>
        </p:nvPicPr>
        <p:blipFill>
          <a:blip r:embed="rId6" cstate="print"/>
          <a:srcRect/>
          <a:stretch>
            <a:fillRect/>
          </a:stretch>
        </p:blipFill>
        <p:spPr bwMode="auto">
          <a:xfrm>
            <a:off x="4716016" y="3501008"/>
            <a:ext cx="2952328" cy="1533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199" name="Picture 7"/>
          <p:cNvPicPr>
            <a:picLocks noChangeAspect="1" noChangeArrowheads="1"/>
          </p:cNvPicPr>
          <p:nvPr/>
        </p:nvPicPr>
        <p:blipFill>
          <a:blip r:embed="rId7" cstate="print"/>
          <a:srcRect/>
          <a:stretch>
            <a:fillRect/>
          </a:stretch>
        </p:blipFill>
        <p:spPr bwMode="auto">
          <a:xfrm>
            <a:off x="3923928" y="5229200"/>
            <a:ext cx="2304256" cy="1205880"/>
          </a:xfrm>
          <a:prstGeom prst="rect">
            <a:avLst/>
          </a:prstGeom>
          <a:ln>
            <a:noFill/>
          </a:ln>
          <a:effectLst>
            <a:outerShdw blurRad="190500" algn="tl" rotWithShape="0">
              <a:srgbClr val="000000">
                <a:alpha val="70000"/>
              </a:srgbClr>
            </a:outerShdw>
          </a:effectLst>
        </p:spPr>
      </p:pic>
      <p:pic>
        <p:nvPicPr>
          <p:cNvPr id="8200" name="Picture 8"/>
          <p:cNvPicPr>
            <a:picLocks noChangeAspect="1" noChangeArrowheads="1"/>
          </p:cNvPicPr>
          <p:nvPr/>
        </p:nvPicPr>
        <p:blipFill>
          <a:blip r:embed="rId8" cstate="print"/>
          <a:srcRect/>
          <a:stretch>
            <a:fillRect/>
          </a:stretch>
        </p:blipFill>
        <p:spPr bwMode="auto">
          <a:xfrm>
            <a:off x="6372200" y="5229200"/>
            <a:ext cx="2376264" cy="12241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1354162"/>
          </a:xfrm>
        </p:spPr>
        <p:txBody>
          <a:bodyPr>
            <a:noAutofit/>
          </a:bodyPr>
          <a:lstStyle/>
          <a:p>
            <a:r>
              <a:rPr lang="en-GB" sz="3600" dirty="0" smtClean="0"/>
              <a:t>1967-68 Kenyan Asians stripped of citizenship; Soviets send tanks into Prague;  Abortion legislation enacted.</a:t>
            </a:r>
            <a:endParaRPr lang="en-GB" sz="3600" dirty="0"/>
          </a:p>
        </p:txBody>
      </p:sp>
      <p:pic>
        <p:nvPicPr>
          <p:cNvPr id="10242" name="Picture 2"/>
          <p:cNvPicPr>
            <a:picLocks noChangeAspect="1" noChangeArrowheads="1"/>
          </p:cNvPicPr>
          <p:nvPr/>
        </p:nvPicPr>
        <p:blipFill>
          <a:blip r:embed="rId2" cstate="print"/>
          <a:srcRect/>
          <a:stretch>
            <a:fillRect/>
          </a:stretch>
        </p:blipFill>
        <p:spPr bwMode="auto">
          <a:xfrm>
            <a:off x="323528" y="1916832"/>
            <a:ext cx="2880320" cy="4392488"/>
          </a:xfrm>
          <a:prstGeom prst="rect">
            <a:avLst/>
          </a:prstGeom>
          <a:ln>
            <a:noFill/>
          </a:ln>
          <a:effectLst>
            <a:softEdge rad="112500"/>
          </a:effectLst>
        </p:spPr>
      </p:pic>
      <p:pic>
        <p:nvPicPr>
          <p:cNvPr id="10243" name="Picture 3" descr="C:\Users\ALTOND\Desktop\Archive\1968 Protest Against Russian invasionof Czechoslovakia .jpg"/>
          <p:cNvPicPr>
            <a:picLocks noChangeAspect="1" noChangeArrowheads="1"/>
          </p:cNvPicPr>
          <p:nvPr/>
        </p:nvPicPr>
        <p:blipFill>
          <a:blip r:embed="rId3" cstate="print"/>
          <a:srcRect/>
          <a:stretch>
            <a:fillRect/>
          </a:stretch>
        </p:blipFill>
        <p:spPr bwMode="auto">
          <a:xfrm>
            <a:off x="3275856" y="1916832"/>
            <a:ext cx="2448272" cy="44644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46" name="Picture 6" descr="C:\Users\ALTOND\Pictures\1987  The photographer, Lenart Neilson, gave permission for this picture of the unborn baby at 18 weeks to be used for the Alton Bill campaign. 1 million were printed-1.jpg"/>
          <p:cNvPicPr>
            <a:picLocks noChangeAspect="1" noChangeArrowheads="1"/>
          </p:cNvPicPr>
          <p:nvPr/>
        </p:nvPicPr>
        <p:blipFill>
          <a:blip r:embed="rId4" cstate="print"/>
          <a:srcRect/>
          <a:stretch>
            <a:fillRect/>
          </a:stretch>
        </p:blipFill>
        <p:spPr bwMode="auto">
          <a:xfrm>
            <a:off x="5868144" y="1988840"/>
            <a:ext cx="2903232" cy="4545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4824"/>
            <a:ext cx="8229600" cy="2952328"/>
          </a:xfrm>
        </p:spPr>
        <p:txBody>
          <a:bodyPr>
            <a:normAutofit fontScale="90000"/>
          </a:bodyPr>
          <a:lstStyle/>
          <a:p>
            <a:r>
              <a:rPr lang="en-GB" sz="3600" b="1" dirty="0" smtClean="0"/>
              <a:t>From the beginning I have believed that no life is so futile or worthless that it does not command the right to be defended with determination and vigour.  Regardless of gestational age or political status, colour or creed, orientation or gender, class or origin, all men and women at every stage of their lives deserve the protection of those who hold political office, make laws, and determine events. </a:t>
            </a:r>
            <a:r>
              <a:rPr lang="en-GB" dirty="0" smtClean="0"/>
              <a:t/>
            </a:r>
            <a:br>
              <a:rPr lang="en-GB" dirty="0" smtClean="0"/>
            </a:b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928" y="1988840"/>
            <a:ext cx="4896544" cy="2952328"/>
          </a:xfrm>
        </p:spPr>
        <p:txBody>
          <a:bodyPr>
            <a:normAutofit fontScale="90000"/>
          </a:bodyPr>
          <a:lstStyle/>
          <a:p>
            <a:r>
              <a:rPr lang="en-GB" sz="3600" b="1" i="1" dirty="0" smtClean="0"/>
              <a:t>“A promise that all men, yes, black men as well as white men, would be guaranteed the "inalienable Rights" of "Life, Liberty and the pursuit of Happiness. It is obvious today that America has defaulted on this promissory note, insofar as her citizens of colour are concerned.”</a:t>
            </a:r>
            <a:r>
              <a:rPr lang="en-GB" dirty="0" smtClean="0"/>
              <a:t/>
            </a:r>
            <a:br>
              <a:rPr lang="en-GB" dirty="0" smtClean="0"/>
            </a:br>
            <a:endParaRPr lang="en-GB" dirty="0"/>
          </a:p>
        </p:txBody>
      </p:sp>
      <p:pic>
        <p:nvPicPr>
          <p:cNvPr id="11266" name="Picture 2"/>
          <p:cNvPicPr>
            <a:picLocks noChangeAspect="1" noChangeArrowheads="1"/>
          </p:cNvPicPr>
          <p:nvPr/>
        </p:nvPicPr>
        <p:blipFill>
          <a:blip r:embed="rId2" cstate="print"/>
          <a:srcRect/>
          <a:stretch>
            <a:fillRect/>
          </a:stretch>
        </p:blipFill>
        <p:spPr bwMode="auto">
          <a:xfrm>
            <a:off x="323528" y="548680"/>
            <a:ext cx="3305175" cy="4286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90466"/>
          </a:xfrm>
        </p:spPr>
        <p:txBody>
          <a:bodyPr>
            <a:normAutofit fontScale="90000"/>
          </a:bodyPr>
          <a:lstStyle/>
          <a:p>
            <a:r>
              <a:rPr lang="en-GB" b="1" i="1" dirty="0" smtClean="0"/>
              <a:t>“</a:t>
            </a:r>
            <a:r>
              <a:rPr lang="en-GB" b="1" i="1" dirty="0" smtClean="0"/>
              <a:t>Change does </a:t>
            </a:r>
            <a:r>
              <a:rPr lang="en-GB" b="1" i="1" dirty="0" smtClean="0"/>
              <a:t>not roll in on the wheels of inevitability, but comes through continuous struggle. And so we must straighten our backs and work for our freedom. A man can't ride you unless your back is bent.”</a:t>
            </a:r>
            <a:r>
              <a:rPr lang="en-GB" dirty="0" smtClean="0"/>
              <a:t/>
            </a:r>
            <a:br>
              <a:rPr lang="en-GB" dirty="0" smtClean="0"/>
            </a:br>
            <a:endParaRPr lang="en-GB" dirty="0"/>
          </a:p>
        </p:txBody>
      </p:sp>
      <p:pic>
        <p:nvPicPr>
          <p:cNvPr id="12290" name="Picture 2"/>
          <p:cNvPicPr>
            <a:picLocks noChangeAspect="1" noChangeArrowheads="1"/>
          </p:cNvPicPr>
          <p:nvPr/>
        </p:nvPicPr>
        <p:blipFill>
          <a:blip r:embed="rId2" cstate="print"/>
          <a:srcRect/>
          <a:stretch>
            <a:fillRect/>
          </a:stretch>
        </p:blipFill>
        <p:spPr bwMode="auto">
          <a:xfrm>
            <a:off x="611560" y="4077072"/>
            <a:ext cx="4392488" cy="23488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1268760"/>
            <a:ext cx="5770984" cy="4968552"/>
          </a:xfrm>
        </p:spPr>
        <p:txBody>
          <a:bodyPr>
            <a:noAutofit/>
          </a:bodyPr>
          <a:lstStyle/>
          <a:p>
            <a:r>
              <a:rPr lang="en-GB" sz="3200" b="1" i="1" dirty="0" smtClean="0"/>
              <a:t>“Let no one be discouraged by the belief there is nothing one person can do against the enormous array of the world's ills, misery, ignorance, and violence. Few will have the greatness to bend history, but each of us can work to change a small portion of events. And in the total of all those acts will be written the history of a generation.” </a:t>
            </a:r>
            <a:endParaRPr lang="en-GB" sz="3200" dirty="0"/>
          </a:p>
        </p:txBody>
      </p:sp>
      <p:pic>
        <p:nvPicPr>
          <p:cNvPr id="13314" name="Picture 2"/>
          <p:cNvPicPr>
            <a:picLocks noChangeAspect="1" noChangeArrowheads="1"/>
          </p:cNvPicPr>
          <p:nvPr/>
        </p:nvPicPr>
        <p:blipFill>
          <a:blip r:embed="rId2" cstate="print"/>
          <a:srcRect/>
          <a:stretch>
            <a:fillRect/>
          </a:stretch>
        </p:blipFill>
        <p:spPr bwMode="auto">
          <a:xfrm>
            <a:off x="611560" y="908720"/>
            <a:ext cx="2095500" cy="5639147"/>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C6600"/>
                </a:solidFill>
              </a:rPr>
              <a:t>Man’s Inhumanity To Man</a:t>
            </a:r>
            <a:endParaRPr lang="en-GB" dirty="0"/>
          </a:p>
        </p:txBody>
      </p:sp>
      <p:pic>
        <p:nvPicPr>
          <p:cNvPr id="3" name="Picture 12" descr="sudan7b"/>
          <p:cNvPicPr>
            <a:picLocks noChangeAspect="1" noChangeArrowheads="1"/>
          </p:cNvPicPr>
          <p:nvPr/>
        </p:nvPicPr>
        <p:blipFill>
          <a:blip r:embed="rId2" cstate="print"/>
          <a:srcRect/>
          <a:stretch>
            <a:fillRect/>
          </a:stretch>
        </p:blipFill>
        <p:spPr bwMode="auto">
          <a:xfrm>
            <a:off x="251520" y="1196752"/>
            <a:ext cx="2952750" cy="1863725"/>
          </a:xfrm>
          <a:prstGeom prst="rect">
            <a:avLst/>
          </a:prstGeom>
          <a:ln>
            <a:noFill/>
          </a:ln>
          <a:effectLst>
            <a:outerShdw blurRad="190500" algn="tl" rotWithShape="0">
              <a:srgbClr val="000000">
                <a:alpha val="70000"/>
              </a:srgbClr>
            </a:outerShdw>
          </a:effectLst>
        </p:spPr>
      </p:pic>
      <p:pic>
        <p:nvPicPr>
          <p:cNvPr id="4" name="Picture 6" descr="darfur%201"/>
          <p:cNvPicPr>
            <a:picLocks noChangeAspect="1" noChangeArrowheads="1"/>
          </p:cNvPicPr>
          <p:nvPr/>
        </p:nvPicPr>
        <p:blipFill>
          <a:blip r:embed="rId3" cstate="print"/>
          <a:srcRect/>
          <a:stretch>
            <a:fillRect/>
          </a:stretch>
        </p:blipFill>
        <p:spPr bwMode="auto">
          <a:xfrm>
            <a:off x="3492500" y="1268413"/>
            <a:ext cx="2484438" cy="2952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9" descr="kids"/>
          <p:cNvPicPr>
            <a:picLocks noChangeAspect="1" noChangeArrowheads="1"/>
          </p:cNvPicPr>
          <p:nvPr/>
        </p:nvPicPr>
        <p:blipFill>
          <a:blip r:embed="rId4" cstate="print"/>
          <a:srcRect/>
          <a:stretch>
            <a:fillRect/>
          </a:stretch>
        </p:blipFill>
        <p:spPr bwMode="auto">
          <a:xfrm>
            <a:off x="6156325" y="1268413"/>
            <a:ext cx="2619375"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1" descr="ap_korea_children_starvation_28jul05_eng_210"/>
          <p:cNvPicPr>
            <a:picLocks noChangeAspect="1" noChangeArrowheads="1"/>
          </p:cNvPicPr>
          <p:nvPr/>
        </p:nvPicPr>
        <p:blipFill>
          <a:blip r:embed="rId5" cstate="print"/>
          <a:srcRect/>
          <a:stretch>
            <a:fillRect/>
          </a:stretch>
        </p:blipFill>
        <p:spPr bwMode="auto">
          <a:xfrm>
            <a:off x="179388" y="3213100"/>
            <a:ext cx="1647825" cy="2000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8" descr="pic_spr012"/>
          <p:cNvPicPr>
            <a:picLocks noChangeAspect="1" noChangeArrowheads="1"/>
          </p:cNvPicPr>
          <p:nvPr/>
        </p:nvPicPr>
        <p:blipFill>
          <a:blip r:embed="rId6" cstate="print"/>
          <a:srcRect/>
          <a:stretch>
            <a:fillRect/>
          </a:stretch>
        </p:blipFill>
        <p:spPr bwMode="auto">
          <a:xfrm>
            <a:off x="179388" y="5300663"/>
            <a:ext cx="3097212" cy="14017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10" descr="r_street_children_brazil"/>
          <p:cNvPicPr>
            <a:picLocks noChangeAspect="1" noChangeArrowheads="1"/>
          </p:cNvPicPr>
          <p:nvPr/>
        </p:nvPicPr>
        <p:blipFill>
          <a:blip r:embed="rId7" cstate="print"/>
          <a:srcRect/>
          <a:stretch>
            <a:fillRect/>
          </a:stretch>
        </p:blipFill>
        <p:spPr bwMode="auto">
          <a:xfrm>
            <a:off x="1763713" y="3213100"/>
            <a:ext cx="1439862" cy="20097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7" descr="pic_burma"/>
          <p:cNvPicPr>
            <a:picLocks noChangeAspect="1" noChangeArrowheads="1"/>
          </p:cNvPicPr>
          <p:nvPr/>
        </p:nvPicPr>
        <p:blipFill>
          <a:blip r:embed="rId8" cstate="print"/>
          <a:srcRect/>
          <a:stretch>
            <a:fillRect/>
          </a:stretch>
        </p:blipFill>
        <p:spPr bwMode="auto">
          <a:xfrm>
            <a:off x="3492500" y="4365625"/>
            <a:ext cx="3133725" cy="23098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5" descr="congo"/>
          <p:cNvPicPr>
            <a:picLocks noChangeAspect="1" noChangeArrowheads="1"/>
          </p:cNvPicPr>
          <p:nvPr/>
        </p:nvPicPr>
        <p:blipFill>
          <a:blip r:embed="rId9" cstate="print"/>
          <a:srcRect/>
          <a:stretch>
            <a:fillRect/>
          </a:stretch>
        </p:blipFill>
        <p:spPr bwMode="auto">
          <a:xfrm>
            <a:off x="6084168" y="3682359"/>
            <a:ext cx="2834407" cy="29867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6872"/>
            <a:ext cx="8229600" cy="2592288"/>
          </a:xfrm>
        </p:spPr>
        <p:txBody>
          <a:bodyPr>
            <a:normAutofit fontScale="90000"/>
          </a:bodyPr>
          <a:lstStyle/>
          <a:p>
            <a:r>
              <a:rPr lang="en-GB" sz="3600" b="1" i="1" dirty="0" smtClean="0"/>
              <a:t>“the world is so big and I am so small I do not like it at all at all”.  </a:t>
            </a:r>
            <a:r>
              <a:rPr lang="en-GB" b="1" i="1" dirty="0" smtClean="0"/>
              <a:t/>
            </a:r>
            <a:br>
              <a:rPr lang="en-GB" b="1" i="1" dirty="0" smtClean="0"/>
            </a:br>
            <a:r>
              <a:rPr lang="en-GB" b="1" i="1" dirty="0" smtClean="0"/>
              <a:t/>
            </a:r>
            <a:br>
              <a:rPr lang="en-GB" b="1" i="1" dirty="0" smtClean="0"/>
            </a:br>
            <a:r>
              <a:rPr lang="en-GB" b="1" i="1" dirty="0" smtClean="0"/>
              <a:t/>
            </a:r>
            <a:br>
              <a:rPr lang="en-GB" b="1" i="1" dirty="0" smtClean="0"/>
            </a:br>
            <a:r>
              <a:rPr lang="en-GB" b="1" i="1" dirty="0" smtClean="0"/>
              <a:t/>
            </a:r>
            <a:br>
              <a:rPr lang="en-GB" b="1" i="1" dirty="0" smtClean="0"/>
            </a:br>
            <a:r>
              <a:rPr lang="en-GB" sz="3600" b="1" i="1" dirty="0" smtClean="0"/>
              <a:t>“The Condition of England Question:                                         </a:t>
            </a:r>
            <a:r>
              <a:rPr lang="en-GB" sz="3600" b="1" i="1" dirty="0" smtClean="0">
                <a:hlinkClick r:id="rId2"/>
              </a:rPr>
              <a:t>w                 </a:t>
            </a:r>
            <a:r>
              <a:rPr lang="en-GB" sz="3600" b="1" i="1" dirty="0" err="1" smtClean="0">
                <a:hlinkClick r:id="rId2"/>
              </a:rPr>
              <a:t>www.davidalton.net</a:t>
            </a:r>
            <a:r>
              <a:rPr lang="en-GB" sz="3600" b="1" i="1" dirty="0" smtClean="0"/>
              <a:t> ”</a:t>
            </a:r>
            <a:r>
              <a:rPr lang="en-GB" b="1" i="1" dirty="0" smtClean="0"/>
              <a:t/>
            </a:r>
            <a:br>
              <a:rPr lang="en-GB" b="1" i="1" dirty="0" smtClean="0"/>
            </a:br>
            <a:r>
              <a:rPr lang="en-GB" b="1" i="1" dirty="0" smtClean="0"/>
              <a:t/>
            </a:r>
            <a:br>
              <a:rPr lang="en-GB" b="1" i="1" dirty="0" smtClean="0"/>
            </a:br>
            <a:r>
              <a:rPr lang="en-GB" b="1" i="1" dirty="0" smtClean="0"/>
              <a:t>    </a:t>
            </a:r>
            <a:br>
              <a:rPr lang="en-GB" b="1" i="1" dirty="0" smtClean="0"/>
            </a:br>
            <a:r>
              <a:rPr lang="en-GB" b="1" i="1" dirty="0" smtClean="0"/>
              <a:t/>
            </a:r>
            <a:br>
              <a:rPr lang="en-GB" b="1" i="1" dirty="0" smtClean="0"/>
            </a:br>
            <a:r>
              <a:rPr lang="en-GB" b="1" i="1" dirty="0" smtClean="0"/>
              <a:t/>
            </a:r>
            <a:br>
              <a:rPr lang="en-GB" b="1" i="1" dirty="0" smtClean="0"/>
            </a:br>
            <a:r>
              <a:rPr lang="en-GB" sz="3600" b="1" i="1" dirty="0" smtClean="0"/>
              <a:t>“sharp elbowed Britain.”</a:t>
            </a:r>
            <a:r>
              <a:rPr lang="en-GB" sz="3600" b="1" dirty="0" smtClean="0"/>
              <a:t> </a:t>
            </a:r>
            <a:r>
              <a:rPr lang="en-GB" sz="3600" dirty="0" smtClean="0"/>
              <a:t/>
            </a:r>
            <a:br>
              <a:rPr lang="en-GB" sz="3600" dirty="0" smtClean="0"/>
            </a:br>
            <a:endParaRPr lang="en-GB" sz="3600" dirty="0"/>
          </a:p>
        </p:txBody>
      </p:sp>
      <p:pic>
        <p:nvPicPr>
          <p:cNvPr id="14338" name="Picture 2"/>
          <p:cNvPicPr>
            <a:picLocks noChangeAspect="1" noChangeArrowheads="1"/>
          </p:cNvPicPr>
          <p:nvPr/>
        </p:nvPicPr>
        <p:blipFill>
          <a:blip r:embed="rId3" cstate="print"/>
          <a:srcRect/>
          <a:stretch>
            <a:fillRect/>
          </a:stretch>
        </p:blipFill>
        <p:spPr bwMode="auto">
          <a:xfrm>
            <a:off x="323528" y="3356992"/>
            <a:ext cx="2160240" cy="2739777"/>
          </a:xfrm>
          <a:prstGeom prst="rect">
            <a:avLst/>
          </a:prstGeom>
          <a:ln>
            <a:noFill/>
          </a:ln>
          <a:effectLst>
            <a:outerShdw blurRad="190500" algn="tl" rotWithShape="0">
              <a:srgbClr val="000000">
                <a:alpha val="70000"/>
              </a:srgbClr>
            </a:outerShdw>
          </a:effectLst>
        </p:spPr>
      </p:pic>
      <p:pic>
        <p:nvPicPr>
          <p:cNvPr id="14339" name="Picture 3"/>
          <p:cNvPicPr>
            <a:picLocks noChangeAspect="1" noChangeArrowheads="1"/>
          </p:cNvPicPr>
          <p:nvPr/>
        </p:nvPicPr>
        <p:blipFill>
          <a:blip r:embed="rId4" cstate="print"/>
          <a:srcRect/>
          <a:stretch>
            <a:fillRect/>
          </a:stretch>
        </p:blipFill>
        <p:spPr bwMode="auto">
          <a:xfrm>
            <a:off x="3203848" y="908720"/>
            <a:ext cx="2428875" cy="1872208"/>
          </a:xfrm>
          <a:prstGeom prst="rect">
            <a:avLst/>
          </a:prstGeom>
          <a:ln>
            <a:noFill/>
          </a:ln>
          <a:effectLst>
            <a:softEdge rad="112500"/>
          </a:effectLst>
        </p:spPr>
      </p:pic>
      <p:pic>
        <p:nvPicPr>
          <p:cNvPr id="14340" name="Picture 4"/>
          <p:cNvPicPr>
            <a:picLocks noChangeAspect="1" noChangeArrowheads="1"/>
          </p:cNvPicPr>
          <p:nvPr/>
        </p:nvPicPr>
        <p:blipFill>
          <a:blip r:embed="rId5" cstate="print"/>
          <a:srcRect/>
          <a:stretch>
            <a:fillRect/>
          </a:stretch>
        </p:blipFill>
        <p:spPr bwMode="auto">
          <a:xfrm>
            <a:off x="3635896" y="4077072"/>
            <a:ext cx="4410075" cy="1905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692696"/>
            <a:ext cx="6120680" cy="1938992"/>
          </a:xfrm>
          <a:prstGeom prst="rect">
            <a:avLst/>
          </a:prstGeom>
        </p:spPr>
        <p:txBody>
          <a:bodyPr wrap="square">
            <a:spAutoFit/>
          </a:bodyPr>
          <a:lstStyle/>
          <a:p>
            <a:r>
              <a:rPr lang="en-GB" sz="4000" b="1" dirty="0" smtClean="0"/>
              <a:t>Mahatma Gandhi : </a:t>
            </a:r>
            <a:r>
              <a:rPr lang="en-GB" sz="4000" b="1" i="1" dirty="0"/>
              <a:t>“You must be the change you want to see in the world”</a:t>
            </a:r>
            <a:endParaRPr lang="en-GB" sz="4000" i="1" dirty="0"/>
          </a:p>
        </p:txBody>
      </p:sp>
      <p:pic>
        <p:nvPicPr>
          <p:cNvPr id="1026" name="Picture 2"/>
          <p:cNvPicPr>
            <a:picLocks noChangeAspect="1" noChangeArrowheads="1"/>
          </p:cNvPicPr>
          <p:nvPr/>
        </p:nvPicPr>
        <p:blipFill>
          <a:blip r:embed="rId2" cstate="print"/>
          <a:srcRect/>
          <a:stretch>
            <a:fillRect/>
          </a:stretch>
        </p:blipFill>
        <p:spPr bwMode="auto">
          <a:xfrm>
            <a:off x="5796136" y="3356992"/>
            <a:ext cx="2762250" cy="3257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4572000" y="225052"/>
            <a:ext cx="3888432"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en-US" sz="2800" b="1" i="1" u="none" strike="noStrike" cap="none" normalizeH="0" baseline="0" dirty="0" smtClean="0">
                <a:ln>
                  <a:noFill/>
                </a:ln>
                <a:solidFill>
                  <a:schemeClr val="tx1"/>
                </a:solidFill>
                <a:effectLst/>
                <a:latin typeface="Calibri" pitchFamily="34" charset="0"/>
                <a:ea typeface="Calibri" pitchFamily="34" charset="0"/>
                <a:cs typeface="Calibri" pitchFamily="34" charset="0"/>
              </a:rPr>
              <a:t>“A man would do nothing if he waited until he could do it so well that no one could find fault” </a:t>
            </a:r>
          </a:p>
          <a:p>
            <a:pPr marL="0" marR="0" lvl="0" indent="0" algn="l" defTabSz="914400" rtl="0" eaLnBrk="1" fontAlgn="base" latinLnBrk="0" hangingPunct="1">
              <a:lnSpc>
                <a:spcPct val="100000"/>
              </a:lnSpc>
              <a:spcBef>
                <a:spcPct val="0"/>
              </a:spcBef>
              <a:spcAft>
                <a:spcPct val="0"/>
              </a:spcAft>
              <a:buClrTx/>
              <a:buSzTx/>
              <a:buFontTx/>
              <a:buNone/>
              <a:tabLst/>
            </a:pPr>
            <a:endParaRPr lang="en-US" sz="2800" b="1" i="1" dirty="0" smtClean="0">
              <a:latin typeface="Calibri" pitchFamily="34" charset="0"/>
              <a:ea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chemeClr val="tx1"/>
                </a:solidFill>
                <a:effectLst/>
                <a:latin typeface="Calibri" pitchFamily="34" charset="0"/>
                <a:ea typeface="Calibri" pitchFamily="34" charset="0"/>
                <a:cs typeface="Calibri" pitchFamily="34" charset="0"/>
              </a:rPr>
              <a:t>“We are not born for ourselves, but for our kind, for our neighbours,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chemeClr val="tx1"/>
                </a:solidFill>
                <a:effectLst/>
                <a:latin typeface="Calibri" pitchFamily="34" charset="0"/>
                <a:ea typeface="Calibri" pitchFamily="34" charset="0"/>
                <a:cs typeface="Calibri" pitchFamily="34" charset="0"/>
              </a:rPr>
              <a:t>for our country: it is but selfishness, indolence, a perverse fastidiousness,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chemeClr val="tx1"/>
                </a:solidFill>
                <a:effectLst/>
                <a:latin typeface="Calibri" pitchFamily="34" charset="0"/>
                <a:ea typeface="Calibri" pitchFamily="34" charset="0"/>
                <a:cs typeface="Calibri" pitchFamily="34" charset="0"/>
              </a:rPr>
              <a:t>an unmanliness, and no virtue or praise, to bury our talent in a napkin”</a:t>
            </a:r>
            <a:r>
              <a:rPr kumimoji="0" lang="en-GB" sz="2800"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endParaRPr kumimoji="0" lang="en-GB"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4" descr="newman1"/>
          <p:cNvPicPr>
            <a:picLocks noChangeAspect="1" noChangeArrowheads="1"/>
          </p:cNvPicPr>
          <p:nvPr/>
        </p:nvPicPr>
        <p:blipFill>
          <a:blip r:embed="rId2" cstate="print"/>
          <a:srcRect/>
          <a:stretch>
            <a:fillRect/>
          </a:stretch>
        </p:blipFill>
        <p:spPr bwMode="auto">
          <a:xfrm>
            <a:off x="755576" y="1340768"/>
            <a:ext cx="3200400" cy="426720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2564904"/>
            <a:ext cx="3600400" cy="2554545"/>
          </a:xfrm>
          <a:prstGeom prst="rect">
            <a:avLst/>
          </a:prstGeom>
        </p:spPr>
        <p:txBody>
          <a:bodyPr wrap="square">
            <a:spAutoFit/>
          </a:bodyPr>
          <a:lstStyle/>
          <a:p>
            <a:r>
              <a:rPr lang="en-GB" sz="4000" b="1" i="1" dirty="0" smtClean="0"/>
              <a:t>“to improve is to change; to be perfect is to change often.” </a:t>
            </a:r>
            <a:endParaRPr lang="en-GB" sz="4000" dirty="0"/>
          </a:p>
        </p:txBody>
      </p:sp>
      <p:pic>
        <p:nvPicPr>
          <p:cNvPr id="34818" name="Picture 2"/>
          <p:cNvPicPr>
            <a:picLocks noChangeAspect="1" noChangeArrowheads="1"/>
          </p:cNvPicPr>
          <p:nvPr/>
        </p:nvPicPr>
        <p:blipFill>
          <a:blip r:embed="rId2" cstate="print"/>
          <a:srcRect/>
          <a:stretch>
            <a:fillRect/>
          </a:stretch>
        </p:blipFill>
        <p:spPr bwMode="auto">
          <a:xfrm>
            <a:off x="4860032" y="476672"/>
            <a:ext cx="3816424" cy="5040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1619673" y="3736641"/>
            <a:ext cx="5904656"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1" u="none" strike="noStrike" cap="none" normalizeH="0" baseline="0" dirty="0" smtClean="0">
                <a:ln>
                  <a:noFill/>
                </a:ln>
                <a:solidFill>
                  <a:schemeClr val="tx1"/>
                </a:solidFill>
                <a:effectLst/>
                <a:latin typeface="Calibri" pitchFamily="34" charset="0"/>
                <a:ea typeface="Calibri" pitchFamily="34" charset="0"/>
                <a:cs typeface="Calibri" pitchFamily="34" charset="0"/>
              </a:rPr>
              <a:t>“Grant O Lord, that we may begin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1" u="none" strike="noStrike" cap="none" normalizeH="0" baseline="0" dirty="0" smtClean="0">
                <a:ln>
                  <a:noFill/>
                </a:ln>
                <a:solidFill>
                  <a:schemeClr val="tx1"/>
                </a:solidFill>
                <a:effectLst/>
                <a:latin typeface="Calibri" pitchFamily="34" charset="0"/>
                <a:ea typeface="Calibri" pitchFamily="34" charset="0"/>
                <a:cs typeface="Calibri" pitchFamily="34" charset="0"/>
              </a:rPr>
              <a:t>with holy fasting, this campaign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200" b="1" i="1" u="none" strike="noStrike" cap="none" normalizeH="0" baseline="0" dirty="0" smtClean="0">
                <a:ln>
                  <a:noFill/>
                </a:ln>
                <a:solidFill>
                  <a:schemeClr val="tx1"/>
                </a:solidFill>
                <a:effectLst/>
                <a:latin typeface="Calibri" pitchFamily="34" charset="0"/>
                <a:ea typeface="Calibri" pitchFamily="34" charset="0"/>
                <a:cs typeface="Calibri" pitchFamily="34" charset="0"/>
              </a:rPr>
              <a:t> of Christian service” – Leonine Sacramentary  </a:t>
            </a:r>
            <a:endParaRPr kumimoji="0" lang="en-GB"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5842" name="Picture 2"/>
          <p:cNvPicPr>
            <a:picLocks noChangeAspect="1" noChangeArrowheads="1"/>
          </p:cNvPicPr>
          <p:nvPr/>
        </p:nvPicPr>
        <p:blipFill>
          <a:blip r:embed="rId2" cstate="print"/>
          <a:srcRect/>
          <a:stretch>
            <a:fillRect/>
          </a:stretch>
        </p:blipFill>
        <p:spPr bwMode="auto">
          <a:xfrm>
            <a:off x="1115616" y="764704"/>
            <a:ext cx="3096344" cy="2466975"/>
          </a:xfrm>
          <a:prstGeom prst="rect">
            <a:avLst/>
          </a:prstGeom>
          <a:ln>
            <a:noFill/>
          </a:ln>
          <a:effectLst>
            <a:outerShdw blurRad="292100" dist="139700" dir="2700000" algn="tl" rotWithShape="0">
              <a:srgbClr val="333333">
                <a:alpha val="65000"/>
              </a:srgbClr>
            </a:outerShdw>
          </a:effectLst>
        </p:spPr>
      </p:pic>
      <p:pic>
        <p:nvPicPr>
          <p:cNvPr id="35843" name="Picture 3"/>
          <p:cNvPicPr>
            <a:picLocks noChangeAspect="1" noChangeArrowheads="1"/>
          </p:cNvPicPr>
          <p:nvPr/>
        </p:nvPicPr>
        <p:blipFill>
          <a:blip r:embed="rId3" cstate="print"/>
          <a:srcRect/>
          <a:stretch>
            <a:fillRect/>
          </a:stretch>
        </p:blipFill>
        <p:spPr bwMode="auto">
          <a:xfrm>
            <a:off x="4427984" y="692696"/>
            <a:ext cx="3331071" cy="2744962"/>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3923928" y="2348880"/>
            <a:ext cx="4752528" cy="3600400"/>
          </a:xfrm>
          <a:prstGeom prst="rect">
            <a:avLst/>
          </a:prstGeom>
          <a:ln>
            <a:noFill/>
          </a:ln>
          <a:effectLst>
            <a:softEdge rad="112500"/>
          </a:effectLst>
        </p:spPr>
      </p:pic>
      <p:pic>
        <p:nvPicPr>
          <p:cNvPr id="36867" name="Picture 3"/>
          <p:cNvPicPr>
            <a:picLocks noChangeAspect="1" noChangeArrowheads="1"/>
          </p:cNvPicPr>
          <p:nvPr/>
        </p:nvPicPr>
        <p:blipFill>
          <a:blip r:embed="rId3" cstate="print"/>
          <a:srcRect/>
          <a:stretch>
            <a:fillRect/>
          </a:stretch>
        </p:blipFill>
        <p:spPr bwMode="auto">
          <a:xfrm>
            <a:off x="467544" y="2276872"/>
            <a:ext cx="2808312" cy="336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p:cNvSpPr>
            <a:spLocks noGrp="1"/>
          </p:cNvSpPr>
          <p:nvPr>
            <p:ph type="title"/>
          </p:nvPr>
        </p:nvSpPr>
        <p:spPr>
          <a:xfrm>
            <a:off x="457200" y="274638"/>
            <a:ext cx="8229600" cy="1498178"/>
          </a:xfrm>
        </p:spPr>
        <p:txBody>
          <a:bodyPr>
            <a:normAutofit fontScale="90000"/>
          </a:bodyPr>
          <a:lstStyle/>
          <a:p>
            <a:r>
              <a:rPr lang="en-GB" dirty="0" smtClean="0"/>
              <a:t>They always vote at their party’s call and never ever think for themselves at all….</a:t>
            </a:r>
            <a:r>
              <a:rPr lang="en-GB" dirty="0" err="1" smtClean="0"/>
              <a:t>W.S.Gilbert</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6318448" cy="3416320"/>
          </a:xfrm>
          <a:prstGeom prst="rect">
            <a:avLst/>
          </a:prstGeom>
        </p:spPr>
        <p:txBody>
          <a:bodyPr wrap="square">
            <a:spAutoFit/>
          </a:bodyPr>
          <a:lstStyle/>
          <a:p>
            <a:r>
              <a:rPr lang="en-GB" sz="3600" b="1" dirty="0" smtClean="0"/>
              <a:t>  A Member of Parliament should put their conscience, their constituents, their country and their principles before party or popularity. </a:t>
            </a:r>
            <a:endParaRPr lang="en-GB" sz="3600" dirty="0"/>
          </a:p>
        </p:txBody>
      </p:sp>
      <p:pic>
        <p:nvPicPr>
          <p:cNvPr id="37890" name="Picture 2"/>
          <p:cNvPicPr>
            <a:picLocks noChangeAspect="1" noChangeArrowheads="1"/>
          </p:cNvPicPr>
          <p:nvPr/>
        </p:nvPicPr>
        <p:blipFill>
          <a:blip r:embed="rId2" cstate="print"/>
          <a:srcRect/>
          <a:stretch>
            <a:fillRect/>
          </a:stretch>
        </p:blipFill>
        <p:spPr bwMode="auto">
          <a:xfrm>
            <a:off x="4860032" y="3429000"/>
            <a:ext cx="3744416" cy="2448272"/>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395536" y="404664"/>
            <a:ext cx="2664296" cy="3816424"/>
          </a:xfrm>
          <a:prstGeom prst="rect">
            <a:avLst/>
          </a:prstGeom>
          <a:ln>
            <a:noFill/>
          </a:ln>
          <a:effectLst>
            <a:outerShdw blurRad="292100" dist="139700" dir="2700000" algn="tl" rotWithShape="0">
              <a:srgbClr val="333333">
                <a:alpha val="65000"/>
              </a:srgbClr>
            </a:outerShdw>
          </a:effectLst>
        </p:spPr>
      </p:pic>
      <p:pic>
        <p:nvPicPr>
          <p:cNvPr id="38915" name="Picture 3"/>
          <p:cNvPicPr>
            <a:picLocks noChangeAspect="1" noChangeArrowheads="1"/>
          </p:cNvPicPr>
          <p:nvPr/>
        </p:nvPicPr>
        <p:blipFill>
          <a:blip r:embed="rId3" cstate="print"/>
          <a:srcRect/>
          <a:stretch>
            <a:fillRect/>
          </a:stretch>
        </p:blipFill>
        <p:spPr bwMode="auto">
          <a:xfrm>
            <a:off x="1763688" y="3429000"/>
            <a:ext cx="2381250" cy="2886075"/>
          </a:xfrm>
          <a:prstGeom prst="rect">
            <a:avLst/>
          </a:prstGeom>
          <a:ln>
            <a:noFill/>
          </a:ln>
          <a:effectLst>
            <a:softEdge rad="112500"/>
          </a:effectLst>
        </p:spPr>
      </p:pic>
      <p:pic>
        <p:nvPicPr>
          <p:cNvPr id="38916" name="Picture 4"/>
          <p:cNvPicPr>
            <a:picLocks noChangeAspect="1" noChangeArrowheads="1"/>
          </p:cNvPicPr>
          <p:nvPr/>
        </p:nvPicPr>
        <p:blipFill>
          <a:blip r:embed="rId4" cstate="print"/>
          <a:srcRect/>
          <a:stretch>
            <a:fillRect/>
          </a:stretch>
        </p:blipFill>
        <p:spPr bwMode="auto">
          <a:xfrm>
            <a:off x="3995936" y="404664"/>
            <a:ext cx="2541662" cy="46085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917" name="Picture 5"/>
          <p:cNvPicPr>
            <a:picLocks noChangeAspect="1" noChangeArrowheads="1"/>
          </p:cNvPicPr>
          <p:nvPr/>
        </p:nvPicPr>
        <p:blipFill>
          <a:blip r:embed="rId5" cstate="print"/>
          <a:srcRect/>
          <a:stretch>
            <a:fillRect/>
          </a:stretch>
        </p:blipFill>
        <p:spPr bwMode="auto">
          <a:xfrm>
            <a:off x="6516216" y="476671"/>
            <a:ext cx="2279898" cy="30555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8918" name="Picture 6"/>
          <p:cNvPicPr>
            <a:picLocks noChangeAspect="1" noChangeArrowheads="1"/>
          </p:cNvPicPr>
          <p:nvPr/>
        </p:nvPicPr>
        <p:blipFill>
          <a:blip r:embed="rId6" cstate="print"/>
          <a:srcRect/>
          <a:stretch>
            <a:fillRect/>
          </a:stretch>
        </p:blipFill>
        <p:spPr bwMode="auto">
          <a:xfrm>
            <a:off x="6300192" y="2852936"/>
            <a:ext cx="2160240" cy="38091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395536" y="188640"/>
            <a:ext cx="3131840" cy="3528392"/>
          </a:xfrm>
          <a:prstGeom prst="rect">
            <a:avLst/>
          </a:prstGeom>
          <a:ln>
            <a:noFill/>
          </a:ln>
          <a:effectLst>
            <a:softEdge rad="112500"/>
          </a:effectLst>
        </p:spPr>
      </p:pic>
      <p:pic>
        <p:nvPicPr>
          <p:cNvPr id="39940" name="Picture 4" descr="C:\Users\ALTOND\Desktop\Archive\1972  Notice of Poll for a City Councillor for the Low Hill Ward of Liverpool-5.jpg"/>
          <p:cNvPicPr>
            <a:picLocks noChangeAspect="1" noChangeArrowheads="1"/>
          </p:cNvPicPr>
          <p:nvPr/>
        </p:nvPicPr>
        <p:blipFill>
          <a:blip r:embed="rId3" cstate="print"/>
          <a:srcRect/>
          <a:stretch>
            <a:fillRect/>
          </a:stretch>
        </p:blipFill>
        <p:spPr bwMode="auto">
          <a:xfrm>
            <a:off x="3779912" y="188640"/>
            <a:ext cx="4824536" cy="63367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9941" name="Picture 5" descr="C:\Users\ALTOND\Desktop\Archive\1972 elected, aged 21,  Britain's youngest City Councillor. councillor for Liverpool's Low Hill Ward.jpg"/>
          <p:cNvPicPr>
            <a:picLocks noChangeAspect="1" noChangeArrowheads="1"/>
          </p:cNvPicPr>
          <p:nvPr/>
        </p:nvPicPr>
        <p:blipFill>
          <a:blip r:embed="rId4" cstate="print"/>
          <a:srcRect/>
          <a:stretch>
            <a:fillRect/>
          </a:stretch>
        </p:blipFill>
        <p:spPr bwMode="auto">
          <a:xfrm>
            <a:off x="467544" y="3861048"/>
            <a:ext cx="3168352" cy="25649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ALTOND\Desktop\Archive\1979 - The Morning After The Night Before - celebration at Liverpool's St.George's Hall of a record swing of 32.4% and 64% of the vote-1008.jpg"/>
          <p:cNvPicPr>
            <a:picLocks noChangeAspect="1" noChangeArrowheads="1"/>
          </p:cNvPicPr>
          <p:nvPr/>
        </p:nvPicPr>
        <p:blipFill>
          <a:blip r:embed="rId2" cstate="print"/>
          <a:srcRect/>
          <a:stretch>
            <a:fillRect/>
          </a:stretch>
        </p:blipFill>
        <p:spPr bwMode="auto">
          <a:xfrm>
            <a:off x="3995936" y="685800"/>
            <a:ext cx="4392487" cy="3391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63" name="Picture 3" descr="C:\Users\ALTOND\Desktop\Archive\1979 - By-Election Acceptance Speech at St.George's Hall with Returning Officer, The Lord Mayor, Cllr.Ruth Dean 1.jpg"/>
          <p:cNvPicPr>
            <a:picLocks noChangeAspect="1" noChangeArrowheads="1"/>
          </p:cNvPicPr>
          <p:nvPr/>
        </p:nvPicPr>
        <p:blipFill>
          <a:blip r:embed="rId3" cstate="print"/>
          <a:srcRect/>
          <a:stretch>
            <a:fillRect/>
          </a:stretch>
        </p:blipFill>
        <p:spPr bwMode="auto">
          <a:xfrm>
            <a:off x="467544" y="476672"/>
            <a:ext cx="3161605" cy="5823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964" name="Picture 4" descr="C:\Users\ALTOND\Desktop\Archive\1992 Ballot Paper General Election-50.jpg"/>
          <p:cNvPicPr>
            <a:picLocks noChangeAspect="1" noChangeArrowheads="1"/>
          </p:cNvPicPr>
          <p:nvPr/>
        </p:nvPicPr>
        <p:blipFill>
          <a:blip r:embed="rId4" cstate="print"/>
          <a:srcRect/>
          <a:stretch>
            <a:fillRect/>
          </a:stretch>
        </p:blipFill>
        <p:spPr bwMode="auto">
          <a:xfrm>
            <a:off x="4283968" y="4293096"/>
            <a:ext cx="4104456" cy="2376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a:blip r:embed="rId2" cstate="print"/>
          <a:srcRect/>
          <a:stretch>
            <a:fillRect/>
          </a:stretch>
        </p:blipFill>
        <p:spPr bwMode="auto">
          <a:xfrm>
            <a:off x="467544" y="188640"/>
            <a:ext cx="8047038" cy="6324600"/>
          </a:xfrm>
          <a:prstGeom prst="rect">
            <a:avLst/>
          </a:prstGeom>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899592" y="1268760"/>
            <a:ext cx="6768752" cy="52187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Title 2"/>
          <p:cNvSpPr>
            <a:spLocks noGrp="1"/>
          </p:cNvSpPr>
          <p:nvPr>
            <p:ph type="title"/>
          </p:nvPr>
        </p:nvSpPr>
        <p:spPr/>
        <p:txBody>
          <a:bodyPr>
            <a:normAutofit fontScale="90000"/>
          </a:bodyPr>
          <a:lstStyle/>
          <a:p>
            <a:r>
              <a:rPr lang="en-GB" dirty="0" smtClean="0"/>
              <a:t>Parliament first met in 1265 in Westminster Hall</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980728"/>
            <a:ext cx="7488832" cy="1569660"/>
          </a:xfrm>
          <a:prstGeom prst="rect">
            <a:avLst/>
          </a:prstGeom>
        </p:spPr>
        <p:txBody>
          <a:bodyPr wrap="square">
            <a:spAutoFit/>
          </a:bodyPr>
          <a:lstStyle/>
          <a:p>
            <a:r>
              <a:rPr lang="en-GB" sz="3200" b="1" i="1" dirty="0" smtClean="0"/>
              <a:t>“</a:t>
            </a:r>
            <a:r>
              <a:rPr lang="en-GB" sz="3200" b="1" i="1" dirty="0"/>
              <a:t>I have climbed to the top of the greasy </a:t>
            </a:r>
            <a:r>
              <a:rPr lang="en-GB" sz="3200" b="1" i="1" dirty="0" smtClean="0"/>
              <a:t>pole“ </a:t>
            </a:r>
          </a:p>
          <a:p>
            <a:r>
              <a:rPr lang="en-GB" sz="3200" b="1" i="1" dirty="0" smtClean="0"/>
              <a:t> - Benjamin Disraeli</a:t>
            </a:r>
            <a:endParaRPr lang="en-GB" sz="3200" dirty="0"/>
          </a:p>
        </p:txBody>
      </p:sp>
      <p:pic>
        <p:nvPicPr>
          <p:cNvPr id="2050" name="Picture 2"/>
          <p:cNvPicPr>
            <a:picLocks noChangeAspect="1" noChangeArrowheads="1"/>
          </p:cNvPicPr>
          <p:nvPr/>
        </p:nvPicPr>
        <p:blipFill>
          <a:blip r:embed="rId2" cstate="print"/>
          <a:srcRect/>
          <a:stretch>
            <a:fillRect/>
          </a:stretch>
        </p:blipFill>
        <p:spPr bwMode="auto">
          <a:xfrm>
            <a:off x="4211960" y="2924944"/>
            <a:ext cx="3672408" cy="320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1" name="Picture 3"/>
          <p:cNvPicPr>
            <a:picLocks noChangeAspect="1" noChangeArrowheads="1"/>
          </p:cNvPicPr>
          <p:nvPr/>
        </p:nvPicPr>
        <p:blipFill>
          <a:blip r:embed="rId3" cstate="print"/>
          <a:srcRect/>
          <a:stretch>
            <a:fillRect/>
          </a:stretch>
        </p:blipFill>
        <p:spPr bwMode="auto">
          <a:xfrm>
            <a:off x="467544" y="2924944"/>
            <a:ext cx="3676650" cy="33123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The Tolpuddle Martyrs, the Chartists, the Abolitionists, the Suffragettes,</a:t>
            </a:r>
            <a:endParaRPr lang="en-GB" dirty="0"/>
          </a:p>
        </p:txBody>
      </p:sp>
      <p:pic>
        <p:nvPicPr>
          <p:cNvPr id="43010" name="Picture 2"/>
          <p:cNvPicPr>
            <a:picLocks noChangeAspect="1" noChangeArrowheads="1"/>
          </p:cNvPicPr>
          <p:nvPr/>
        </p:nvPicPr>
        <p:blipFill>
          <a:blip r:embed="rId2" cstate="print"/>
          <a:srcRect/>
          <a:stretch>
            <a:fillRect/>
          </a:stretch>
        </p:blipFill>
        <p:spPr bwMode="auto">
          <a:xfrm>
            <a:off x="395536" y="1916832"/>
            <a:ext cx="4032448" cy="1371600"/>
          </a:xfrm>
          <a:prstGeom prst="rect">
            <a:avLst/>
          </a:prstGeom>
          <a:ln>
            <a:noFill/>
          </a:ln>
          <a:effectLst>
            <a:outerShdw blurRad="292100" dist="139700" dir="2700000" algn="tl" rotWithShape="0">
              <a:srgbClr val="333333">
                <a:alpha val="65000"/>
              </a:srgbClr>
            </a:outerShdw>
          </a:effectLst>
        </p:spPr>
      </p:pic>
      <p:pic>
        <p:nvPicPr>
          <p:cNvPr id="43011" name="Picture 3"/>
          <p:cNvPicPr>
            <a:picLocks noChangeAspect="1" noChangeArrowheads="1"/>
          </p:cNvPicPr>
          <p:nvPr/>
        </p:nvPicPr>
        <p:blipFill>
          <a:blip r:embed="rId3" cstate="print"/>
          <a:srcRect/>
          <a:stretch>
            <a:fillRect/>
          </a:stretch>
        </p:blipFill>
        <p:spPr bwMode="auto">
          <a:xfrm>
            <a:off x="395536" y="3356992"/>
            <a:ext cx="3984104" cy="2988078"/>
          </a:xfrm>
          <a:prstGeom prst="rect">
            <a:avLst/>
          </a:prstGeom>
          <a:ln>
            <a:noFill/>
          </a:ln>
          <a:effectLst>
            <a:softEdge rad="112500"/>
          </a:effectLst>
        </p:spPr>
      </p:pic>
      <p:pic>
        <p:nvPicPr>
          <p:cNvPr id="43012" name="Picture 4"/>
          <p:cNvPicPr>
            <a:picLocks noChangeAspect="1" noChangeArrowheads="1"/>
          </p:cNvPicPr>
          <p:nvPr/>
        </p:nvPicPr>
        <p:blipFill>
          <a:blip r:embed="rId4" cstate="print"/>
          <a:srcRect/>
          <a:stretch>
            <a:fillRect/>
          </a:stretch>
        </p:blipFill>
        <p:spPr bwMode="auto">
          <a:xfrm>
            <a:off x="4860032" y="1916832"/>
            <a:ext cx="1676400" cy="2520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013" name="Picture 5"/>
          <p:cNvPicPr>
            <a:picLocks noChangeAspect="1" noChangeArrowheads="1"/>
          </p:cNvPicPr>
          <p:nvPr/>
        </p:nvPicPr>
        <p:blipFill>
          <a:blip r:embed="rId5" cstate="print"/>
          <a:srcRect/>
          <a:stretch>
            <a:fillRect/>
          </a:stretch>
        </p:blipFill>
        <p:spPr bwMode="auto">
          <a:xfrm>
            <a:off x="6804248" y="1484784"/>
            <a:ext cx="2016224" cy="2444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014" name="Picture 6"/>
          <p:cNvPicPr>
            <a:picLocks noChangeAspect="1" noChangeArrowheads="1"/>
          </p:cNvPicPr>
          <p:nvPr/>
        </p:nvPicPr>
        <p:blipFill>
          <a:blip r:embed="rId6" cstate="print"/>
          <a:srcRect/>
          <a:stretch>
            <a:fillRect/>
          </a:stretch>
        </p:blipFill>
        <p:spPr bwMode="auto">
          <a:xfrm>
            <a:off x="4355976" y="3751459"/>
            <a:ext cx="2252464" cy="29625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3015" name="Picture 7"/>
          <p:cNvPicPr>
            <a:picLocks noChangeAspect="1" noChangeArrowheads="1"/>
          </p:cNvPicPr>
          <p:nvPr/>
        </p:nvPicPr>
        <p:blipFill>
          <a:blip r:embed="rId7" cstate="print"/>
          <a:srcRect/>
          <a:stretch>
            <a:fillRect/>
          </a:stretch>
        </p:blipFill>
        <p:spPr bwMode="auto">
          <a:xfrm>
            <a:off x="6444208" y="3872016"/>
            <a:ext cx="2213992" cy="27253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4896544"/>
          </a:xfrm>
        </p:spPr>
        <p:txBody>
          <a:bodyPr>
            <a:normAutofit/>
          </a:bodyPr>
          <a:lstStyle/>
          <a:p>
            <a:r>
              <a:rPr lang="en-GB" sz="3200" b="1" i="1" dirty="0" smtClean="0"/>
              <a:t>"Here the struggle for religious freedom has been strongly connected with the struggle for democracy itself"</a:t>
            </a:r>
            <a:r>
              <a:rPr lang="en-GB" sz="3200" b="1" dirty="0" smtClean="0"/>
              <a:t> Shami Chakrabati, Director of Liberty</a:t>
            </a:r>
            <a:endParaRPr lang="en-GB" sz="3200" dirty="0"/>
          </a:p>
        </p:txBody>
      </p:sp>
      <p:pic>
        <p:nvPicPr>
          <p:cNvPr id="44034" name="Picture 2"/>
          <p:cNvPicPr>
            <a:picLocks noChangeAspect="1" noChangeArrowheads="1"/>
          </p:cNvPicPr>
          <p:nvPr/>
        </p:nvPicPr>
        <p:blipFill>
          <a:blip r:embed="rId2" cstate="print"/>
          <a:srcRect/>
          <a:stretch>
            <a:fillRect/>
          </a:stretch>
        </p:blipFill>
        <p:spPr bwMode="auto">
          <a:xfrm>
            <a:off x="899592" y="332656"/>
            <a:ext cx="2286000" cy="2160240"/>
          </a:xfrm>
          <a:prstGeom prst="rect">
            <a:avLst/>
          </a:prstGeom>
          <a:ln>
            <a:noFill/>
          </a:ln>
          <a:effectLst>
            <a:outerShdw blurRad="292100" dist="139700" dir="2700000" algn="tl" rotWithShape="0">
              <a:srgbClr val="333333">
                <a:alpha val="65000"/>
              </a:srgbClr>
            </a:outerShdw>
          </a:effectLst>
        </p:spPr>
      </p:pic>
      <p:pic>
        <p:nvPicPr>
          <p:cNvPr id="44035" name="Picture 3"/>
          <p:cNvPicPr>
            <a:picLocks noChangeAspect="1" noChangeArrowheads="1"/>
          </p:cNvPicPr>
          <p:nvPr/>
        </p:nvPicPr>
        <p:blipFill>
          <a:blip r:embed="rId3" cstate="print"/>
          <a:srcRect/>
          <a:stretch>
            <a:fillRect/>
          </a:stretch>
        </p:blipFill>
        <p:spPr bwMode="auto">
          <a:xfrm>
            <a:off x="1691680" y="4077072"/>
            <a:ext cx="3024336" cy="26544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4036" name="Picture 4"/>
          <p:cNvPicPr>
            <a:picLocks noChangeAspect="1" noChangeArrowheads="1"/>
          </p:cNvPicPr>
          <p:nvPr/>
        </p:nvPicPr>
        <p:blipFill>
          <a:blip r:embed="rId4" cstate="print"/>
          <a:srcRect/>
          <a:stretch>
            <a:fillRect/>
          </a:stretch>
        </p:blipFill>
        <p:spPr bwMode="auto">
          <a:xfrm>
            <a:off x="5796136" y="332656"/>
            <a:ext cx="2592288" cy="2110730"/>
          </a:xfrm>
          <a:prstGeom prst="rect">
            <a:avLst/>
          </a:prstGeom>
          <a:ln>
            <a:noFill/>
          </a:ln>
          <a:effectLst>
            <a:softEdge rad="112500"/>
          </a:effectLst>
        </p:spPr>
      </p:pic>
      <p:pic>
        <p:nvPicPr>
          <p:cNvPr id="44037" name="Picture 5"/>
          <p:cNvPicPr>
            <a:picLocks noChangeAspect="1" noChangeArrowheads="1"/>
          </p:cNvPicPr>
          <p:nvPr/>
        </p:nvPicPr>
        <p:blipFill>
          <a:blip r:embed="rId5" cstate="print"/>
          <a:srcRect/>
          <a:stretch>
            <a:fillRect/>
          </a:stretch>
        </p:blipFill>
        <p:spPr bwMode="auto">
          <a:xfrm>
            <a:off x="3779912" y="332656"/>
            <a:ext cx="1800200" cy="21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038" name="Picture 6"/>
          <p:cNvPicPr>
            <a:picLocks noChangeAspect="1" noChangeArrowheads="1"/>
          </p:cNvPicPr>
          <p:nvPr/>
        </p:nvPicPr>
        <p:blipFill>
          <a:blip r:embed="rId6" cstate="print"/>
          <a:srcRect/>
          <a:stretch>
            <a:fillRect/>
          </a:stretch>
        </p:blipFill>
        <p:spPr bwMode="auto">
          <a:xfrm>
            <a:off x="5652120" y="4437112"/>
            <a:ext cx="2572122" cy="22322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2506290"/>
          </a:xfrm>
        </p:spPr>
        <p:txBody>
          <a:bodyPr>
            <a:normAutofit/>
          </a:bodyPr>
          <a:lstStyle/>
          <a:p>
            <a:r>
              <a:rPr lang="en-GB" sz="2800" b="1" dirty="0" smtClean="0"/>
              <a:t>The Quakers, William Wilberforce, Thomas Clarkson, Granville Sharpe, Olaudah Equiano, Josiah Wedgewood, John Newton, and the Liverpool MP William Roscoe. </a:t>
            </a:r>
            <a:r>
              <a:rPr lang="en-GB" dirty="0" smtClean="0"/>
              <a:t/>
            </a:r>
            <a:br>
              <a:rPr lang="en-GB" dirty="0" smtClean="0"/>
            </a:br>
            <a:endParaRPr lang="en-GB" dirty="0"/>
          </a:p>
        </p:txBody>
      </p:sp>
      <p:pic>
        <p:nvPicPr>
          <p:cNvPr id="3" name="Picture 3" descr="1"/>
          <p:cNvPicPr>
            <a:picLocks noChangeAspect="1" noChangeArrowheads="1"/>
          </p:cNvPicPr>
          <p:nvPr/>
        </p:nvPicPr>
        <p:blipFill>
          <a:blip r:embed="rId2" cstate="print"/>
          <a:srcRect/>
          <a:stretch>
            <a:fillRect/>
          </a:stretch>
        </p:blipFill>
        <p:spPr>
          <a:xfrm>
            <a:off x="5148064" y="4797152"/>
            <a:ext cx="1512168" cy="2060848"/>
          </a:xfrm>
          <a:prstGeom prst="rect">
            <a:avLst/>
          </a:prstGeom>
          <a:ln>
            <a:noFill/>
          </a:ln>
          <a:effectLst>
            <a:softEdge rad="112500"/>
          </a:effectLst>
        </p:spPr>
      </p:pic>
      <p:pic>
        <p:nvPicPr>
          <p:cNvPr id="5" name="Picture 2" descr="WilliamWilberforce"/>
          <p:cNvPicPr>
            <a:picLocks noChangeAspect="1" noChangeArrowheads="1"/>
          </p:cNvPicPr>
          <p:nvPr/>
        </p:nvPicPr>
        <p:blipFill>
          <a:blip r:embed="rId3" cstate="print"/>
          <a:srcRect/>
          <a:stretch>
            <a:fillRect/>
          </a:stretch>
        </p:blipFill>
        <p:spPr bwMode="auto">
          <a:xfrm>
            <a:off x="3419872" y="2060848"/>
            <a:ext cx="2520280" cy="1584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Equiano blow-up"/>
          <p:cNvPicPr>
            <a:picLocks noChangeAspect="1" noChangeArrowheads="1"/>
          </p:cNvPicPr>
          <p:nvPr/>
        </p:nvPicPr>
        <p:blipFill>
          <a:blip r:embed="rId4" cstate="print"/>
          <a:srcRect/>
          <a:stretch>
            <a:fillRect/>
          </a:stretch>
        </p:blipFill>
        <p:spPr bwMode="auto">
          <a:xfrm>
            <a:off x="1835696" y="4653136"/>
            <a:ext cx="2370584" cy="195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descr="young clarksonin color"/>
          <p:cNvPicPr>
            <a:picLocks noChangeAspect="1" noChangeArrowheads="1"/>
          </p:cNvPicPr>
          <p:nvPr/>
        </p:nvPicPr>
        <p:blipFill>
          <a:blip r:embed="rId5" cstate="print">
            <a:lum bright="6000"/>
          </a:blip>
          <a:srcRect/>
          <a:stretch>
            <a:fillRect/>
          </a:stretch>
        </p:blipFill>
        <p:spPr>
          <a:xfrm>
            <a:off x="6156176" y="1916832"/>
            <a:ext cx="2265040" cy="17281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5058" name="Picture 2"/>
          <p:cNvPicPr>
            <a:picLocks noChangeAspect="1" noChangeArrowheads="1"/>
          </p:cNvPicPr>
          <p:nvPr/>
        </p:nvPicPr>
        <p:blipFill>
          <a:blip r:embed="rId6" cstate="print"/>
          <a:srcRect/>
          <a:stretch>
            <a:fillRect/>
          </a:stretch>
        </p:blipFill>
        <p:spPr bwMode="auto">
          <a:xfrm>
            <a:off x="395536" y="1844824"/>
            <a:ext cx="2808312" cy="1810891"/>
          </a:xfrm>
          <a:prstGeom prst="rect">
            <a:avLst/>
          </a:prstGeom>
          <a:ln>
            <a:noFill/>
          </a:ln>
          <a:effectLst>
            <a:softEdge rad="112500"/>
          </a:effectLst>
        </p:spPr>
      </p:pic>
      <p:pic>
        <p:nvPicPr>
          <p:cNvPr id="45059" name="Picture 3"/>
          <p:cNvPicPr>
            <a:picLocks noChangeAspect="1" noChangeArrowheads="1"/>
          </p:cNvPicPr>
          <p:nvPr/>
        </p:nvPicPr>
        <p:blipFill>
          <a:blip r:embed="rId7" cstate="print"/>
          <a:srcRect/>
          <a:stretch>
            <a:fillRect/>
          </a:stretch>
        </p:blipFill>
        <p:spPr bwMode="auto">
          <a:xfrm>
            <a:off x="251520" y="3429000"/>
            <a:ext cx="2747382" cy="22322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5060" name="Picture 4"/>
          <p:cNvPicPr>
            <a:picLocks noChangeAspect="1" noChangeArrowheads="1"/>
          </p:cNvPicPr>
          <p:nvPr/>
        </p:nvPicPr>
        <p:blipFill>
          <a:blip r:embed="rId8" cstate="print"/>
          <a:srcRect/>
          <a:stretch>
            <a:fillRect/>
          </a:stretch>
        </p:blipFill>
        <p:spPr bwMode="auto">
          <a:xfrm>
            <a:off x="6804248" y="4149080"/>
            <a:ext cx="2095500" cy="2477269"/>
          </a:xfrm>
          <a:prstGeom prst="rect">
            <a:avLst/>
          </a:prstGeom>
          <a:ln>
            <a:noFill/>
          </a:ln>
          <a:effectLst>
            <a:outerShdw blurRad="292100" dist="139700" dir="2700000" algn="tl" rotWithShape="0">
              <a:srgbClr val="333333">
                <a:alpha val="65000"/>
              </a:srgbClr>
            </a:outerShdw>
          </a:effectLst>
        </p:spPr>
      </p:pic>
      <p:pic>
        <p:nvPicPr>
          <p:cNvPr id="45061" name="Picture 5"/>
          <p:cNvPicPr>
            <a:picLocks noChangeAspect="1" noChangeArrowheads="1"/>
          </p:cNvPicPr>
          <p:nvPr/>
        </p:nvPicPr>
        <p:blipFill>
          <a:blip r:embed="rId9" cstate="print"/>
          <a:srcRect/>
          <a:stretch>
            <a:fillRect/>
          </a:stretch>
        </p:blipFill>
        <p:spPr bwMode="auto">
          <a:xfrm>
            <a:off x="3347864" y="3707719"/>
            <a:ext cx="2232248" cy="1881521"/>
          </a:xfrm>
          <a:prstGeom prst="ellipse">
            <a:avLst/>
          </a:prstGeom>
          <a:ln>
            <a:noFill/>
          </a:ln>
          <a:effectLst>
            <a:softEdge rad="112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cstate="print"/>
          <a:srcRect/>
          <a:stretch>
            <a:fillRect/>
          </a:stretch>
        </p:blipFill>
        <p:spPr bwMode="auto">
          <a:xfrm>
            <a:off x="1403648" y="0"/>
            <a:ext cx="6086475" cy="4416152"/>
          </a:xfrm>
          <a:prstGeom prst="rect">
            <a:avLst/>
          </a:prstGeom>
          <a:ln>
            <a:noFill/>
          </a:ln>
          <a:effectLst>
            <a:softEdge rad="112500"/>
          </a:effectLst>
        </p:spPr>
      </p:pic>
      <p:sp>
        <p:nvSpPr>
          <p:cNvPr id="5" name="Title 4"/>
          <p:cNvSpPr>
            <a:spLocks noGrp="1"/>
          </p:cNvSpPr>
          <p:nvPr>
            <p:ph type="title"/>
          </p:nvPr>
        </p:nvSpPr>
        <p:spPr>
          <a:xfrm>
            <a:off x="1763688" y="5445224"/>
            <a:ext cx="5486400" cy="1080120"/>
          </a:xfrm>
        </p:spPr>
        <p:txBody>
          <a:bodyPr>
            <a:normAutofit fontScale="90000"/>
          </a:bodyPr>
          <a:lstStyle/>
          <a:p>
            <a:r>
              <a:rPr lang="en-GB" dirty="0" smtClean="0"/>
              <a:t> </a:t>
            </a:r>
            <a:r>
              <a:rPr lang="en-GB" i="1" dirty="0" smtClean="0"/>
              <a:t>“I have no sufficient data to warrant calculation but I suppose not less than one hundred thousand slaves are exported annually from all parts of Africa, and that more than one half of these are exported in English ships.” – John Newton </a:t>
            </a:r>
            <a:endParaRPr lang="en-GB"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476672"/>
            <a:ext cx="3888432" cy="5355312"/>
          </a:xfrm>
          <a:prstGeom prst="rect">
            <a:avLst/>
          </a:prstGeom>
        </p:spPr>
        <p:txBody>
          <a:bodyPr wrap="square">
            <a:spAutoFit/>
          </a:bodyPr>
          <a:lstStyle/>
          <a:p>
            <a:pPr lvl="0" fontAlgn="base">
              <a:spcBef>
                <a:spcPct val="0"/>
              </a:spcBef>
              <a:spcAft>
                <a:spcPct val="0"/>
              </a:spcAft>
            </a:pPr>
            <a:r>
              <a:rPr lang="en-GB" b="1" dirty="0" smtClean="0">
                <a:latin typeface="Calibri" pitchFamily="34" charset="0"/>
                <a:ea typeface="Calibri" pitchFamily="34" charset="0"/>
                <a:cs typeface="Times New Roman" pitchFamily="18" charset="0"/>
              </a:rPr>
              <a:t>The last letter written by the great John Wesley – </a:t>
            </a:r>
          </a:p>
          <a:p>
            <a:pPr lvl="0" fontAlgn="base">
              <a:spcBef>
                <a:spcPct val="0"/>
              </a:spcBef>
              <a:spcAft>
                <a:spcPct val="0"/>
              </a:spcAft>
            </a:pPr>
            <a:r>
              <a:rPr lang="en-GB" b="1" dirty="0" smtClean="0">
                <a:latin typeface="Calibri" pitchFamily="34" charset="0"/>
                <a:ea typeface="Calibri" pitchFamily="34" charset="0"/>
                <a:cs typeface="Times New Roman" pitchFamily="18" charset="0"/>
              </a:rPr>
              <a:t>whose </a:t>
            </a:r>
            <a:r>
              <a:rPr lang="en-GB" b="1" i="1" dirty="0" smtClean="0">
                <a:latin typeface="Calibri" pitchFamily="34" charset="0"/>
                <a:ea typeface="Calibri" pitchFamily="34" charset="0"/>
                <a:cs typeface="Times New Roman" pitchFamily="18" charset="0"/>
              </a:rPr>
              <a:t>“heart was strangely warmed”</a:t>
            </a:r>
            <a:r>
              <a:rPr lang="en-GB" b="1" dirty="0" smtClean="0">
                <a:latin typeface="Calibri" pitchFamily="34" charset="0"/>
                <a:ea typeface="Calibri" pitchFamily="34" charset="0"/>
                <a:cs typeface="Times New Roman" pitchFamily="18" charset="0"/>
              </a:rPr>
              <a:t> on his conversion on May 24</a:t>
            </a:r>
            <a:r>
              <a:rPr lang="en-GB" b="1" baseline="30000" dirty="0" smtClean="0">
                <a:latin typeface="Calibri" pitchFamily="34" charset="0"/>
                <a:ea typeface="Calibri" pitchFamily="34" charset="0"/>
                <a:cs typeface="Times New Roman" pitchFamily="18" charset="0"/>
              </a:rPr>
              <a:t>th</a:t>
            </a:r>
            <a:r>
              <a:rPr lang="en-GB" b="1" dirty="0" smtClean="0">
                <a:latin typeface="Calibri" pitchFamily="34" charset="0"/>
                <a:ea typeface="Calibri" pitchFamily="34" charset="0"/>
                <a:cs typeface="Times New Roman" pitchFamily="18" charset="0"/>
              </a:rPr>
              <a:t> 1738 </a:t>
            </a:r>
          </a:p>
          <a:p>
            <a:pPr lvl="0" fontAlgn="base">
              <a:spcBef>
                <a:spcPct val="0"/>
              </a:spcBef>
              <a:spcAft>
                <a:spcPct val="0"/>
              </a:spcAft>
            </a:pPr>
            <a:r>
              <a:rPr lang="en-GB" b="1" dirty="0" smtClean="0">
                <a:latin typeface="Calibri" pitchFamily="34" charset="0"/>
                <a:ea typeface="Calibri" pitchFamily="34" charset="0"/>
                <a:cs typeface="Times New Roman" pitchFamily="18" charset="0"/>
              </a:rPr>
              <a:t>was to Wilberforce and asked </a:t>
            </a:r>
            <a:r>
              <a:rPr lang="en-GB" b="1" i="1" dirty="0" smtClean="0">
                <a:latin typeface="Calibri" pitchFamily="34" charset="0"/>
                <a:ea typeface="Calibri" pitchFamily="34" charset="0"/>
                <a:cs typeface="Times New Roman" pitchFamily="18" charset="0"/>
              </a:rPr>
              <a:t>“what villainy is this?”</a:t>
            </a:r>
            <a:r>
              <a:rPr lang="en-GB" b="1" dirty="0" smtClean="0">
                <a:latin typeface="Calibri" pitchFamily="34" charset="0"/>
                <a:ea typeface="Calibri" pitchFamily="34" charset="0"/>
                <a:cs typeface="Times New Roman" pitchFamily="18" charset="0"/>
              </a:rPr>
              <a:t> </a:t>
            </a:r>
          </a:p>
          <a:p>
            <a:pPr lvl="0" fontAlgn="base">
              <a:spcBef>
                <a:spcPct val="0"/>
              </a:spcBef>
              <a:spcAft>
                <a:spcPct val="0"/>
              </a:spcAft>
            </a:pPr>
            <a:endParaRPr lang="en-GB" b="1" dirty="0" smtClean="0">
              <a:latin typeface="Calibri" pitchFamily="34" charset="0"/>
              <a:ea typeface="Calibri" pitchFamily="34" charset="0"/>
              <a:cs typeface="Times New Roman" pitchFamily="18" charset="0"/>
            </a:endParaRPr>
          </a:p>
          <a:p>
            <a:pPr lvl="0" fontAlgn="base">
              <a:spcBef>
                <a:spcPct val="0"/>
              </a:spcBef>
              <a:spcAft>
                <a:spcPct val="0"/>
              </a:spcAft>
            </a:pPr>
            <a:r>
              <a:rPr lang="en-GB" b="1" dirty="0" smtClean="0">
                <a:latin typeface="Calibri" pitchFamily="34" charset="0"/>
                <a:ea typeface="Calibri" pitchFamily="34" charset="0"/>
                <a:cs typeface="Times New Roman" pitchFamily="18" charset="0"/>
              </a:rPr>
              <a:t>He told Wilberforce to put his trust in God and to work for an end to such evil –</a:t>
            </a:r>
          </a:p>
          <a:p>
            <a:pPr lvl="0" fontAlgn="base">
              <a:spcBef>
                <a:spcPct val="0"/>
              </a:spcBef>
              <a:spcAft>
                <a:spcPct val="0"/>
              </a:spcAft>
            </a:pPr>
            <a:r>
              <a:rPr lang="en-GB" b="1" dirty="0" smtClean="0">
                <a:latin typeface="Calibri" pitchFamily="34" charset="0"/>
                <a:ea typeface="Calibri" pitchFamily="34" charset="0"/>
                <a:cs typeface="Times New Roman" pitchFamily="18" charset="0"/>
              </a:rPr>
              <a:t> “</a:t>
            </a:r>
            <a:r>
              <a:rPr lang="en-GB" b="1" i="1" dirty="0" smtClean="0">
                <a:latin typeface="Calibri" pitchFamily="34" charset="0"/>
                <a:ea typeface="Calibri" pitchFamily="34" charset="0"/>
                <a:cs typeface="Times New Roman" pitchFamily="18" charset="0"/>
              </a:rPr>
              <a:t>a scandal of England of religion and of human nature.” </a:t>
            </a:r>
          </a:p>
          <a:p>
            <a:pPr lvl="0" fontAlgn="base">
              <a:spcBef>
                <a:spcPct val="0"/>
              </a:spcBef>
              <a:spcAft>
                <a:spcPct val="0"/>
              </a:spcAft>
            </a:pPr>
            <a:r>
              <a:rPr lang="en-GB" b="1" dirty="0" smtClean="0">
                <a:latin typeface="Calibri" pitchFamily="34" charset="0"/>
                <a:ea typeface="Calibri" pitchFamily="34" charset="0"/>
                <a:cs typeface="Times New Roman" pitchFamily="18" charset="0"/>
              </a:rPr>
              <a:t>He told Wilberforce to be a force for change and an </a:t>
            </a:r>
            <a:r>
              <a:rPr lang="en-GB" b="1" dirty="0" smtClean="0">
                <a:latin typeface="Calibri" pitchFamily="34" charset="0"/>
                <a:ea typeface="Calibri" pitchFamily="34" charset="0"/>
                <a:cs typeface="Calibri" pitchFamily="34" charset="0"/>
              </a:rPr>
              <a:t>“</a:t>
            </a:r>
            <a:r>
              <a:rPr lang="en-GB" b="1" i="1" dirty="0" smtClean="0">
                <a:latin typeface="Calibri" pitchFamily="34" charset="0"/>
                <a:ea typeface="Calibri" pitchFamily="34" charset="0"/>
                <a:cs typeface="Times New Roman" pitchFamily="18" charset="0"/>
              </a:rPr>
              <a:t>Athanasius contra mundum” </a:t>
            </a:r>
          </a:p>
          <a:p>
            <a:pPr lvl="0" fontAlgn="base">
              <a:spcBef>
                <a:spcPct val="0"/>
              </a:spcBef>
              <a:spcAft>
                <a:spcPct val="0"/>
              </a:spcAft>
            </a:pPr>
            <a:endParaRPr lang="en-GB" b="1" i="1" dirty="0" smtClean="0">
              <a:latin typeface="Calibri" pitchFamily="34" charset="0"/>
              <a:ea typeface="Calibri" pitchFamily="34" charset="0"/>
              <a:cs typeface="Times New Roman" pitchFamily="18" charset="0"/>
            </a:endParaRPr>
          </a:p>
          <a:p>
            <a:pPr lvl="0" fontAlgn="base">
              <a:spcBef>
                <a:spcPct val="0"/>
              </a:spcBef>
              <a:spcAft>
                <a:spcPct val="0"/>
              </a:spcAft>
            </a:pPr>
            <a:r>
              <a:rPr lang="en-GB" b="1" i="1" dirty="0" smtClean="0">
                <a:latin typeface="Calibri" pitchFamily="34" charset="0"/>
                <a:ea typeface="Calibri" pitchFamily="34" charset="0"/>
                <a:cs typeface="Times New Roman" pitchFamily="18" charset="0"/>
              </a:rPr>
              <a:t>– </a:t>
            </a:r>
            <a:r>
              <a:rPr lang="en-GB" b="1" dirty="0" smtClean="0">
                <a:latin typeface="Calibri" pitchFamily="34" charset="0"/>
                <a:ea typeface="Calibri" pitchFamily="34" charset="0"/>
                <a:cs typeface="Times New Roman" pitchFamily="18" charset="0"/>
              </a:rPr>
              <a:t>literally to be like the 4</a:t>
            </a:r>
            <a:r>
              <a:rPr lang="en-GB" b="1" baseline="30000" dirty="0" smtClean="0">
                <a:latin typeface="Calibri" pitchFamily="34" charset="0"/>
                <a:ea typeface="Calibri" pitchFamily="34" charset="0"/>
                <a:cs typeface="Times New Roman" pitchFamily="18" charset="0"/>
              </a:rPr>
              <a:t>th</a:t>
            </a:r>
            <a:r>
              <a:rPr lang="en-GB" b="1" dirty="0" smtClean="0">
                <a:latin typeface="Calibri" pitchFamily="34" charset="0"/>
                <a:ea typeface="Calibri" pitchFamily="34" charset="0"/>
                <a:cs typeface="Times New Roman" pitchFamily="18" charset="0"/>
              </a:rPr>
              <a:t> century Christian Bishop, Athanasius</a:t>
            </a:r>
            <a:r>
              <a:rPr lang="en-GB" b="1" i="1" dirty="0" smtClean="0">
                <a:latin typeface="Calibri" pitchFamily="34" charset="0"/>
                <a:ea typeface="Calibri" pitchFamily="34" charset="0"/>
                <a:cs typeface="Times New Roman" pitchFamily="18" charset="0"/>
              </a:rPr>
              <a:t>, </a:t>
            </a:r>
          </a:p>
          <a:p>
            <a:pPr lvl="0" fontAlgn="base">
              <a:spcBef>
                <a:spcPct val="0"/>
              </a:spcBef>
              <a:spcAft>
                <a:spcPct val="0"/>
              </a:spcAft>
            </a:pPr>
            <a:r>
              <a:rPr lang="en-GB" b="1" i="1" dirty="0" smtClean="0">
                <a:latin typeface="Calibri" pitchFamily="34" charset="0"/>
                <a:ea typeface="Calibri" pitchFamily="34" charset="0"/>
                <a:cs typeface="Times New Roman" pitchFamily="18" charset="0"/>
              </a:rPr>
              <a:t>“Athanasius against the world.” </a:t>
            </a:r>
            <a:endParaRPr lang="en-GB" dirty="0" smtClean="0">
              <a:latin typeface="Arial" pitchFamily="34" charset="0"/>
              <a:cs typeface="Arial" pitchFamily="34" charset="0"/>
            </a:endParaRPr>
          </a:p>
        </p:txBody>
      </p:sp>
      <p:pic>
        <p:nvPicPr>
          <p:cNvPr id="47106" name="Picture 2"/>
          <p:cNvPicPr>
            <a:picLocks noChangeAspect="1" noChangeArrowheads="1"/>
          </p:cNvPicPr>
          <p:nvPr/>
        </p:nvPicPr>
        <p:blipFill>
          <a:blip r:embed="rId2" cstate="print"/>
          <a:srcRect/>
          <a:stretch>
            <a:fillRect/>
          </a:stretch>
        </p:blipFill>
        <p:spPr bwMode="auto">
          <a:xfrm>
            <a:off x="4860032" y="404664"/>
            <a:ext cx="3708648" cy="4536504"/>
          </a:xfrm>
          <a:prstGeom prst="rect">
            <a:avLst/>
          </a:prstGeom>
          <a:ln>
            <a:noFill/>
          </a:ln>
          <a:effectLst>
            <a:outerShdw blurRad="292100" dist="139700" dir="2700000" algn="tl" rotWithShape="0">
              <a:srgbClr val="333333">
                <a:alpha val="65000"/>
              </a:srgbClr>
            </a:outerShdw>
          </a:effectLst>
        </p:spPr>
      </p:pic>
      <p:pic>
        <p:nvPicPr>
          <p:cNvPr id="47107" name="Picture 3"/>
          <p:cNvPicPr>
            <a:picLocks noChangeAspect="1" noChangeArrowheads="1"/>
          </p:cNvPicPr>
          <p:nvPr/>
        </p:nvPicPr>
        <p:blipFill>
          <a:blip r:embed="rId3" cstate="print"/>
          <a:srcRect/>
          <a:stretch>
            <a:fillRect/>
          </a:stretch>
        </p:blipFill>
        <p:spPr bwMode="auto">
          <a:xfrm>
            <a:off x="6660232" y="4293096"/>
            <a:ext cx="2267744" cy="21871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5148064" y="347509"/>
            <a:ext cx="3456384"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“As to its politics, this country has much less, I think, to fear than to hope;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unless through a corruption of its religion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against which, as Conservative or Liberal, I can perhaps say I have striven all my life long.”</a:t>
            </a:r>
            <a:endParaRPr kumimoji="0" lang="en-GB"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8130" name="Picture 2"/>
          <p:cNvPicPr>
            <a:picLocks noChangeAspect="1" noChangeArrowheads="1"/>
          </p:cNvPicPr>
          <p:nvPr/>
        </p:nvPicPr>
        <p:blipFill>
          <a:blip r:embed="rId2" cstate="print"/>
          <a:srcRect/>
          <a:stretch>
            <a:fillRect/>
          </a:stretch>
        </p:blipFill>
        <p:spPr bwMode="auto">
          <a:xfrm>
            <a:off x="899592" y="548680"/>
            <a:ext cx="3676650" cy="5505450"/>
          </a:xfrm>
          <a:prstGeom prst="rect">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88024" y="980729"/>
            <a:ext cx="4176464" cy="1938992"/>
          </a:xfrm>
          <a:prstGeom prst="rect">
            <a:avLst/>
          </a:prstGeom>
        </p:spPr>
        <p:txBody>
          <a:bodyPr wrap="square">
            <a:spAutoFit/>
          </a:bodyPr>
          <a:lstStyle/>
          <a:p>
            <a:r>
              <a:rPr lang="en-GB" sz="4000" b="1" dirty="0" smtClean="0"/>
              <a:t>Keir Hardie, </a:t>
            </a:r>
          </a:p>
          <a:p>
            <a:r>
              <a:rPr lang="en-GB" sz="4000" b="1" dirty="0" smtClean="0"/>
              <a:t>Arthur Henderson, George Lansbury. </a:t>
            </a:r>
            <a:endParaRPr lang="en-GB" sz="4000" dirty="0"/>
          </a:p>
        </p:txBody>
      </p:sp>
      <p:pic>
        <p:nvPicPr>
          <p:cNvPr id="49154" name="Picture 2"/>
          <p:cNvPicPr>
            <a:picLocks noChangeAspect="1" noChangeArrowheads="1"/>
          </p:cNvPicPr>
          <p:nvPr/>
        </p:nvPicPr>
        <p:blipFill>
          <a:blip r:embed="rId3" cstate="print"/>
          <a:srcRect/>
          <a:stretch>
            <a:fillRect/>
          </a:stretch>
        </p:blipFill>
        <p:spPr bwMode="auto">
          <a:xfrm>
            <a:off x="827584" y="908720"/>
            <a:ext cx="3600400"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155" name="Picture 3"/>
          <p:cNvPicPr>
            <a:picLocks noChangeAspect="1" noChangeArrowheads="1"/>
          </p:cNvPicPr>
          <p:nvPr/>
        </p:nvPicPr>
        <p:blipFill>
          <a:blip r:embed="rId4" cstate="print"/>
          <a:srcRect/>
          <a:stretch>
            <a:fillRect/>
          </a:stretch>
        </p:blipFill>
        <p:spPr bwMode="auto">
          <a:xfrm>
            <a:off x="755576" y="3861048"/>
            <a:ext cx="2160265" cy="2543175"/>
          </a:xfrm>
          <a:prstGeom prst="rect">
            <a:avLst/>
          </a:prstGeom>
          <a:ln>
            <a:noFill/>
          </a:ln>
          <a:effectLst>
            <a:outerShdw blurRad="292100" dist="139700" dir="2700000" algn="tl" rotWithShape="0">
              <a:srgbClr val="333333">
                <a:alpha val="65000"/>
              </a:srgbClr>
            </a:outerShdw>
          </a:effectLst>
        </p:spPr>
      </p:pic>
      <p:pic>
        <p:nvPicPr>
          <p:cNvPr id="49156" name="Picture 4"/>
          <p:cNvPicPr>
            <a:picLocks noChangeAspect="1" noChangeArrowheads="1"/>
          </p:cNvPicPr>
          <p:nvPr/>
        </p:nvPicPr>
        <p:blipFill>
          <a:blip r:embed="rId5" cstate="print"/>
          <a:srcRect/>
          <a:stretch>
            <a:fillRect/>
          </a:stretch>
        </p:blipFill>
        <p:spPr bwMode="auto">
          <a:xfrm>
            <a:off x="2987824" y="3861048"/>
            <a:ext cx="2088232" cy="2553072"/>
          </a:xfrm>
          <a:prstGeom prst="rect">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960" y="1196752"/>
            <a:ext cx="4032448" cy="4154984"/>
          </a:xfrm>
          <a:prstGeom prst="rect">
            <a:avLst/>
          </a:prstGeom>
        </p:spPr>
        <p:txBody>
          <a:bodyPr wrap="square">
            <a:spAutoFit/>
          </a:bodyPr>
          <a:lstStyle/>
          <a:p>
            <a:r>
              <a:rPr lang="en-GB" sz="2400" b="1" i="1" dirty="0" smtClean="0"/>
              <a:t>“We look forward to the time when the power of love will replace the love of power, and then will our world know the blessings of peace.”  - </a:t>
            </a:r>
            <a:r>
              <a:rPr lang="en-GB" sz="2400" b="1" dirty="0" err="1" smtClean="0"/>
              <a:t>W.E.Gladstone</a:t>
            </a:r>
            <a:r>
              <a:rPr lang="en-GB" sz="2400" b="1" dirty="0" smtClean="0"/>
              <a:t>,</a:t>
            </a:r>
          </a:p>
          <a:p>
            <a:endParaRPr lang="en-GB" sz="2400" b="1" i="1" dirty="0" smtClean="0"/>
          </a:p>
          <a:p>
            <a:r>
              <a:rPr lang="en-GB" sz="2400" b="1" dirty="0" smtClean="0"/>
              <a:t>Prime Minister Four Times,</a:t>
            </a:r>
          </a:p>
          <a:p>
            <a:r>
              <a:rPr lang="en-GB" sz="2400" b="1" dirty="0" smtClean="0"/>
              <a:t>Son of Liverpool – his statue stands in St.John’s Gardens behind St.George’s Hall</a:t>
            </a:r>
            <a:endParaRPr lang="en-GB" sz="2400" dirty="0"/>
          </a:p>
        </p:txBody>
      </p:sp>
      <p:pic>
        <p:nvPicPr>
          <p:cNvPr id="50178" name="Picture 2"/>
          <p:cNvPicPr>
            <a:picLocks noChangeAspect="1" noChangeArrowheads="1"/>
          </p:cNvPicPr>
          <p:nvPr/>
        </p:nvPicPr>
        <p:blipFill>
          <a:blip r:embed="rId2" cstate="print"/>
          <a:srcRect/>
          <a:stretch>
            <a:fillRect/>
          </a:stretch>
        </p:blipFill>
        <p:spPr bwMode="auto">
          <a:xfrm>
            <a:off x="539552" y="673345"/>
            <a:ext cx="3096344" cy="54360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descr="data:image/jpg;base64,/9j/4AAQSkZJRgABAQAAAQABAAD/2wCEAAkGBhQSERUUExQUFRUVFRQVFhUWFBQUFRQUFRUVFBUUFBYXHCYeFxkkGRQUHy8gJCcpLCwsFR4xNTAqNSYrLCkBCQoKDgwOGA8PGikcHBwpLCkpKSksKSkpKSkpKSkpLCkpKSwsKSkpLCwpKSkpLCkpKSkpLCkpKSkpKSksKSksLP/AABEIALwBDAMBIgACEQEDEQH/xAAcAAABBQEBAQAAAAAAAAAAAAADAQIEBQYHAAj/xAA+EAABAwIDBQUGBQQBAwUAAAABAAIRAwQSITEFQVFhcQYigZGhBxMyscHwQnLR4fEUI1JigjOSshYkQ6LC/8QAGQEAAwEBAQAAAAAAAAAAAAAAAQIDBAAF/8QAJxEAAgICAgEEAgIDAAAAAAAAAAECEQMhEjFBBCJRcRMyYYEFM0L/2gAMAwEAAhEDEQA/AOJOQ06U0Ljh1NklSW0vvhHFNoUtD4qXToGIjU5/oev0St0MkQwzEYGm79V40vL5qybbYWzkJ38By3pKNoMzuGQ3yeXNBSDRFpW50/y1PBvJS32oB4ARlyjPxj5orAD11ncAN33xRqVMnDlmCJH+xzg8gB9wubAgVns2QZylwaJ3Tr4AYiUl4wYiWZBwOHiGhwY2eZIJU2rVEPIzic+AOU+MDwlANGZn/Eucf8Q0Qxg8P/JcjmVtWqMZJ/DJjiQIaOmTZ6IVvTnzjLVxiUT3JccjOcdeHXP5K0tNmlsaEkTlpHDofomugUVzdmd4AnOM40Ebp5K0sNiOLHACXGCciAGzoevyWm2J2dmCRmYJ68P9QFq7fZTW7gMtP1O8ruR1M5tU2ES1oGZLXlx3NOIaeCrxsc4mg6YS7ykfRdUr7MyOEAHIbspM+eSq7/YQxtPDu8Bm0k+p9VOUmUjEobuxikG6DA4zzgCPPCqjs9ZzJO6fTL5Fbi7ssTc/wgg9NY9Aq7YGzsLHjr6wZUnLwOok5rQWZbmfMAkFYXbdCKhjKAwjkdV0V1MgdWxH/H5rJ7et++JGZDZ6kEx5LovZzWig2xaQWGMj+x+qrjQh60VWnja0b25eH3Hkqy4pf3HH+PvJWTJtFK5kOI4SpFtSyPT90jqRxHmSrCxtcUcyB+vyTydIRbYD3EMdyn5hQrpuY6K6fS7mmriPUR9VX3dtLjG6G+iRMZorwERg1RHW8GF4MjLnH0KdiolWD8Lwef8AK7JsAzSB9NY6clxu3Gc811bsbVmi2d2X6LBm7RddGjSBOISQkQrFCckCcE4p84YUrG55J1vQc9wa0EucQABqSdy6VsL2cMYA6ucTtcIMNby5rZkyxx9nQxSn0YjZ+zy7rOm4dSrhtm2Q38LcyTvO9dEZ2boAQAwcsgod92Rw5s3ZgHMLFLK5bo1LFx8mKurIkjQaDPcDnJ58v9gg1KMS3/AEzuJOQHhmStE/ZzpktOv2VCu7WASdSHZc84++SbHPROcaM5gcQI1dkMuG/wC+SmteWEBoyGU78hDs+uXUlFoM4DPOB5em9SbGxxEQSZgeB7xPnMdFo5UiNEY0e4GAS5xBndJiSeQiPDknt2eHAtExv4vOWEfWP0VnUszlES+d+TW8+OUeas9lWgJAyyMc55/7fJDkGiHsjsmS3v5a5RqTr4bvBaSy7P02bpPE8eP3wVlSpxCKQTopuWy0Y6PUaIGSK4JrGlOdrlojYeIyo30+fFQ7tkg9Z/nyU6oI8OsKvvx8MGZGI/lGU8pTpchJe0r7uplAzxaz6lQbWuGg57pJ9D9PNDu7l7i4xl8OZjTTMbpzIzyEKlrX4Z8Tg47xu5A5y7oAAn4IRyZrm3IJGYI/Y8FT7WpSCeDp8o/U+SpB2iIgw4jg0AeJyz6TCm2XaKnUdERwEDMyNc9cgucPgVT+Tx2fMwIzcT03CfFVVXZx3jUCesEwttToBx8p8v2UC8sZYeOo8BAU3cdFNM5/UonEZ3T893r5K+sLDBb4jx+mSHQsS+oJAwyCfLT6+K0dW0xYGxlM+A3wjKfgWMTNiy7wnecR8pVfbWmPM7yX+G6VqL+1zP5T5uMQhW2yyBJGRieg0CnKdIbiZS8tsLvBRPdHhzWg2/aRVB3EIWzLHFUg6aHkCdUyye2xOOyJYUZcOv1XUOzVvgbEZHMHqsrsPYhLzI0Ony+i6Bs23wsAj+VjnLlIq9IkEJITyEkJkIzwTkgCcFQQ5T7MNjBzn3Dh8HcZ+YiXHwEDxK6J/TYjn4BUPs6sx/RUgPxvcT4uI+TQtIXH3pHD+E0mrlN/RtxqoqK+y1s9lU8BcQI03SSqurULHQAS3hrHTkroWTsAJc0SNC4AwqypbuBOYA44hp1TN2kmhFpvZGNu12cKj2pssGSBnC0FCMIg6cN45JtxTBU/AWjm9O0jETlqByEAfop1p3GkT8MAnnET1A/8lK2/aYXZAQc+h4qDQMc5eXZ784aPr5LlO0SaphmP0DfiHoG7z6+Su9lW4aBHmdVXW1rnJGU5D0HXOfJXljRI49eK7kBRtllTajMCGxh+SMGoWXPBiQjCpFNiHUp5/fmqpCNkd9SRnnvzndwhBuqhIgCJ105RHlvUiqwdVFqUiRrgbzylWi+KJSXIob+zpgQ6DynFJ6QorKVIf/F/9YWhq+7pgmBze/uj13eSzl92ttw7D71h/KJHnp6pHKXg5JB2WVJw+EZ8s1Av+ytNwlowniFPs7xjoc0gg8NDzHDorPJKsrOcEZvZVapQcWGXNMwd4OvmrqsQ9sA/hzjgdPqnXNkDmBn9eqNa2+HhED+Snl7kCOnQO12UAAYGg8uHkPVGqUcxHAnoNB9VJcQqTbO2sEwJOmsQp6GC16bQROgE/QKFf7WpsETn1WVutrVqrjgBjiJVVd0K34vXNVUY+STbNNSuRVrMBznIdJ056rS2vZhrGF0d46dDGSw3Z4HG2eP3BXW7XvMb0hY8iSdIdMDs2xDZMZn9grMDJeYyAnKaGGEJsJ5CaEyFFASwvBKqIUx/s0ugbNsa06jgfOf/ANLTbPbLnOO6Subey/akVn0TpUbiH5m6+nyXTaFL4gOC7Inyr+TbjdwsiV79xJz1TrqwDGNJBLiJM55JltTxOA4FWt7bgNl7hMZNGcDmqRemJNVRRW1SBwkmFLlMstnlxLicmkgDyzRqjYKi2xyh7Rt7o4nujx1VRZUZM8xuyj7zV/tpmQ8UCztuXluHBRvYkkPtaERy+/r4Kzt2L1G3UtrYCexoxPNUmmhBqIxUijmSAMkNxjLXknNckcVoTJNEG6vcO7PzVNXvSSN07zmfAblePtQSmP2fP68Ey2KzN9q+z7qttObgO86ZkgcBuyErlpsv72Te5iJAJzwT8JMDzhdvZVq0QWiajI0dGQ4DgqWtTtm1PeG3h0zxE8gqymq+CCg0/kzVhsx1u5jYID2Als/C7NzfEtyPMLS2dWSAq67uHVHlwbJlsZiBBE+ivtiWY964nQTCxv3S0auPGOydTtpGibcW0BW1AgHLRDvmb1bSRPtmYuC5oJ03D91SDZIqOxVM+W5aHbIjCBv1Vdc1H06T6jWYsA6AdSo05SpHNpdnqey2gZCOgACjXezsswCOixD+0Fzc1gz3vu5MAfCwdTqr/s1turjdQqy4Rkd4dqAeaeUXFWKnZYbL2EMZLcuLd3VbqwpQ2FXWljAHHWd6tqJyWO7YwWF5eC8uCNISJxSJxGehLC8lCogHz7se/NCsyoNWuDvXMeUrvNjfNcxtRubXAHwK4f2p2T/S3VWlM4Xarf8Asx2zjomm/wDCYHQ5gKk5KSjkXTK4nTcTVVqRpvxN7zT5hFtq7S8e8mJ00UkgNCHcWQq04mHHQ8DuSbi9F3TWwtq4d+P8j5fwgVGqss31KdZoe0591zvwngeStKhSN2dVMptpiXDP71T7Rq9cmXo9vTAhQfYPJLaEsdV4OThmmsdD0RrUxoRmhXgIzwYmOG9H93wSNbKqosTRFLZ1yRMUJXhCL0Vo6rPVSqm8bKm1ahUOpTJKDZyRXWtoC7JXFtRjxRLa1AUoUuSX6Or5FpFOuHSEUUUKtSQ2HRV3tMEAndPqMkCw2qwUjSrNyIILtQZ1yU91LE14/wBT6Z/RUb7eSmxzceiUoKWmUX/o2myqagqNdTBxQM3HeGovZvZY/qHvI1JJHAzKvmbKpu+IZg7lOpWApyR+JSzy8oEVRKYjsKisKOwrKmEOClTAU5MmceSJUiohWOCVNCcqIU557bezpp3IrNb3amRjQO5rOezyvFV7QdWgjqCuue2y1xbOLgJLXtM8FxjsG/8A91/wPzCy+lyfk9G0/wDkqv8AYn8nX7K+DxB+IaqypOHgFmi0mCDDhofoeSmWm18OVQRz1B6JsOVV7jU0Wm0qsty4j0Ub3kgrzrxjgcJkkILT3VWctipEdzBJO8otLJNYM+qKxqk9nIK45LzH5primwjQUTGvUpigU3qXSdzWrGicibSAI+iSueCHTqJKlSdFovRLyRq7lEe5SqjFGqU1KSKIjlOYErmZpAc1NsYn26n0aSrrYqTUvg3KVWLJuyRUO5RqxyQ23oKUvlJJhigVqO9HI/KFVV6UFWTXQ4Hmoty2D4pYgktnqDRkpN2O74qLSyUq4P8AbPgpZv1FRHplHYVFplHYVjiwtEhpTpQ2lPBVkxRyQlIvKqFY4JwTQnKiFLT2g2oqWNVpE5fZXz32UZgvGjqPML6D7f7fpWto81CCXCGt3uduXz72drmpXNQ6h0xwXl/49SWHI3+rLqm4/J0mk5FQKb0ZdF6NSC0tVJ5KE1yk41SB0gjGp9PwTGp9MZrUtkxXBODU6Nyc1ipGItjWBHY7JDdTStMhXjoRhy8wvB8JmHJKGpwWeeCdEN1PiZ++aOxi88Suo5MgvCENUepTO5Dp0zvUmUCGrA9PFJRtydVFrVIOeilO2kxgkn6nwA1R8A6DssTICnO2e4NmPvoqd23XxIpvg8S0HyJlGobVxZ5jkcoTqKXYvNvoV+qHet7/AFAPmE190CUN11jPTKen8wpdM6Wxo1Uio/8Atnw+ajkJa7oZHE/JSzuosVDKZUhhUWmVIYV58WMSGlPBQ2pwK0RYjHrySV5XQrHhOTQnKqEOL9s+1FS/ruqPOFgJDAdzd2XFV/ZiuGV8jIIVe6kTm4xzP6JbdzWVGkEnPhGq2/gjHF+OK1ROM3y5HV7OrLQpztFn+z9xiZrpkr5pyXgceLaPUs816M1yhY09tVMkc2WVIqSwKBRcp1IytWNEmw4pp4YlYETBktMUTbBE5aJQUXAhMBxHIYYEcZ35cIhUAK0IzOa8G704BEUfTCVzMkKoSDl/CNTchYaI7qSA6nCnOzUeoEjQ6ZX17cFAFrG79lOeMkMCVytDWV1WiRrmqy/pOJ7rnDiGwJWir0MlXGiZHXPxQkxGR7SxJiXOj80qyDQ0Qm29PMhErCApxaAwRckuDnHBHsqMmToPmgXI7xWX1DtAT2NpqQxRmKQxZEOSGp4KE0p8q8RWPBSpgKdK0xEYQJUwFOBVkIz53FF7s4Pj+6R1sN7gPMpH1SdTKYGyvV0ZzddjLqWnOTktfTK5n2TuzTq4SCA7SQdV0m3dIBXi+oxccj/k9LFK4A6yGH5KTXp5SohyU+IzZLt6ys7eqs7SfB1VrZ3KpARl7Seitcq+nWUxj1riTDLyTEkLkwB5cvB6AaiQOSNjpErfr6ooKDSajFsZoLYGxS76IL2zpKHXrkTlzVDc9rMBjDHmnFSci8fSAUatWa3Uwsredq3u3taDxIUH+tc8Fwx1Pytc4R1AXcXLorx4q5Gtq7VpjLF6SoYuQT3XTyWboXQJ1jkciOoOaM+5w+OkJZQHVUa6k/MFeqgudA3qn7P3PeLSdZIz4fstPsu1yxnfp04rK1TohN0PFHC2FU3g7yvKypL0d5RzL2iQewLEdqBTR2rLFFgwTgUwJyvFCsdKWU2V6VpiIwgKdiQgU+VZEz5/xMGgLup/RL/WO3QOghBa0nST6orbR2+GjmYXq7IDG3Lg4Ok5GV1PZVziY2eAPgRII8FzH3Ld7p5Afqui9hiLmzeGT7201G99u6S13MtdI6ELN6jFzja7RbDk4On0y9QKlBEovlSHMkLAkbGUtxSz4JaVfCQrGtRUC4oopbEbLC3vM1a29aVlab4hWlpeqiYpoW5pXjJRaFwFIFSU9nAahXqNXin1AgBqmxyfTrInvlDphFDU0RGg5Equ2jaNcILR1yU0FMr1MlQ5OjK3NjG5pHHCJ6QojbMDNpcw6Swls+WqvLsDdkVVVK4Bg5FFS/oupXoq77ZtXDhBa5p/yaCdeJ3mTKr7TYNdrjBLhqAd3+vJX1S5gjORJUyzvzOg/lLKTrbO9sVpAezWzKhrNLgRO7fG8ldDwAAAaBVfZyzIaajtXZN/KP3+StKhWPlydmSbtkWsqa/HeVxVKqL/AFSZF7QQ7I7EdqAxSGLNGJZsI0JV4Ly0RQokrxKQlISrRFY5pT5QmlPlWJnBHXjuMchl8kIvKKLJ2+B1ICUUGj4n+DRK9TZABiWl9nnab+hv6VY/9Nx91VG73VSASehh3/FUHvGDRs9T+i8Lrg1oB5IUcfQHavs37h/vaWdF+eWjSc46Hcqim5aH2R9oW3+zfcVu8+hFGoD+Jkf23/8AblPFir9vbBda1MOZY49x3L/E/wCwWPLjp8kaMOW/ayvez91GrU1NaUysxRLMp6lHgkDCFKqsQXBKALQvo1Vtb3crPPSW96WHPTiuCjWe9lODVWW96CAp9J+S4ayQwIoImEOmBqiyE6QGK4KLVUwIL6RTilNeUZVVV2cDr8ytDcBRjSCi0xuigfscbifNXewNhh78/hbm48f9Ql9zJgb1rbCzFKmGjqTxO9RySpCuTCxAgaBYPtP7UqFBxp0W+/eMiQ7DSaeGLMuPTLmm+1ntU6hSbbUjD6wJeQYLaUxAjTEZHRp4rjUrR6fByXKRnlI21b2sXbjk2g0cMDj6lySn7UKxP9ylTd+XEw/MhYklItbwweqF5M6rsvt1bVIDiaTj/mO7/wBwy84WooVA4AtIIOhBBB6ELgcqw2Tt+tbGaTy3i3Vp6tOSzS9Gu4lFk+TuQXisdsD2kUqsMrgUnn8Q/wCmTz3t9QtjilZpY3B0x00xhTCU4lMJTRAxWlPBQgU8FVQpwHGUqWjTk71Y09nt5nXf+i9JESuhOa0nQEqU6phmGtEb4k+qDVunHeU3EBsvZN2gdZbQYXyKVb+zUnIDEe47wdHgSvpK/sGV6ZpvEg+YO4g7iF8bYzxX1j7PtpPuNnW1WoZe6k3EeJHdk88kskJLTsx+1tjPtqmF2YPwu3OH68Qobmyuo7WsGVqTmvEiCQd4IBgg7iuYEa8jCx5IKL0bMc+S2QatFRy1WLwo1VunNRaKEKrQUStbFXQYnOoDgjxAZ2jWdTOhhXtltIOGqZcURByVFfN933mSD6eSHR1mzp3aNTuFltnXznNkq0ZcFOdyLj+ohON0CJVOLgp7a5RCS62ajPemuqGVHqvMKc3SCXWwaGJ+Lc357loSVX7FpgUmxvE+JU9y86UuUgM4L7ULku2nWk/B7tjegY0/NxPismtl7WaIbtJ5H4qdJx64Y+TQsYvdxfpH6Mj7PEryReVQHiUhKVNKDCexLo/s47Qvn+mqzEE0nHlmWTwjNc4e2FKsNq1KLgaby0hRyLlGho9neHFDcVk+xvamtcktq4TG8Ag+OcIvbe/qU2sDHlmI5luukxKxpU6KGlDkorDiPMLjLNo1RJFR8uOfeK2vZ+8w0QMDDmcyCSchqZzVuNCn/9k="/>
          <p:cNvSpPr>
            <a:spLocks noChangeAspect="1" noChangeArrowheads="1"/>
          </p:cNvSpPr>
          <p:nvPr/>
        </p:nvSpPr>
        <p:spPr bwMode="auto">
          <a:xfrm>
            <a:off x="63500" y="-865188"/>
            <a:ext cx="2552700" cy="1790701"/>
          </a:xfrm>
          <a:prstGeom prst="rect">
            <a:avLst/>
          </a:prstGeom>
          <a:noFill/>
          <a:ln w="9525">
            <a:noFill/>
            <a:miter lim="800000"/>
            <a:headEnd/>
            <a:tailEnd/>
          </a:ln>
        </p:spPr>
        <p:txBody>
          <a:bodyPr/>
          <a:lstStyle/>
          <a:p>
            <a:endParaRPr lang="en-US"/>
          </a:p>
        </p:txBody>
      </p:sp>
      <p:pic>
        <p:nvPicPr>
          <p:cNvPr id="35843" name="Picture 3" descr="C:\Users\ALTOND\Pictures\untitled.bmp"/>
          <p:cNvPicPr>
            <a:picLocks noChangeAspect="1" noChangeArrowheads="1"/>
          </p:cNvPicPr>
          <p:nvPr/>
        </p:nvPicPr>
        <p:blipFill>
          <a:blip r:embed="rId2" cstate="print"/>
          <a:srcRect/>
          <a:stretch>
            <a:fillRect/>
          </a:stretch>
        </p:blipFill>
        <p:spPr bwMode="auto">
          <a:xfrm>
            <a:off x="533400" y="1628800"/>
            <a:ext cx="4470648" cy="46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4" name="Title 3"/>
          <p:cNvSpPr>
            <a:spLocks noGrp="1"/>
          </p:cNvSpPr>
          <p:nvPr>
            <p:ph type="title"/>
          </p:nvPr>
        </p:nvSpPr>
        <p:spPr/>
        <p:txBody>
          <a:bodyPr>
            <a:normAutofit fontScale="90000"/>
          </a:bodyPr>
          <a:lstStyle/>
          <a:p>
            <a:r>
              <a:rPr lang="en-GB" sz="4000" i="1" dirty="0" smtClean="0">
                <a:solidFill>
                  <a:schemeClr val="bg1"/>
                </a:solidFill>
              </a:rPr>
              <a:t>“</a:t>
            </a:r>
            <a:r>
              <a:rPr lang="en-GB" sz="4000" i="1" dirty="0" smtClean="0"/>
              <a:t>Escape from Camp 14” </a:t>
            </a:r>
            <a:r>
              <a:rPr lang="en-GB" sz="4000" dirty="0" smtClean="0"/>
              <a:t>– to be published by Penguin March 2012</a:t>
            </a:r>
          </a:p>
        </p:txBody>
      </p:sp>
      <p:pic>
        <p:nvPicPr>
          <p:cNvPr id="5" name="Picture 5" descr="nothing-to-envy"/>
          <p:cNvPicPr>
            <a:picLocks noChangeAspect="1" noChangeArrowheads="1"/>
          </p:cNvPicPr>
          <p:nvPr/>
        </p:nvPicPr>
        <p:blipFill>
          <a:blip r:embed="rId3" cstate="print"/>
          <a:srcRect/>
          <a:stretch>
            <a:fillRect/>
          </a:stretch>
        </p:blipFill>
        <p:spPr bwMode="auto">
          <a:xfrm>
            <a:off x="5652120" y="1700808"/>
            <a:ext cx="2838450" cy="4574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rmAutofit fontScale="90000"/>
          </a:bodyPr>
          <a:lstStyle/>
          <a:p>
            <a:r>
              <a:rPr lang="en-GB" b="1" dirty="0" smtClean="0"/>
              <a:t>Pyongyang University of Science and Technology – with Dr. James Kim and Baroness Cox</a:t>
            </a:r>
            <a:endParaRPr lang="en-GB" dirty="0" smtClean="0"/>
          </a:p>
        </p:txBody>
      </p:sp>
      <p:pic>
        <p:nvPicPr>
          <p:cNvPr id="86019" name="Picture 2" descr="http://lordalton.files.wordpress.com/2011/10/conference-attendees-in-the-hall.jpg"/>
          <p:cNvPicPr>
            <a:picLocks noChangeAspect="1" noChangeArrowheads="1"/>
          </p:cNvPicPr>
          <p:nvPr/>
        </p:nvPicPr>
        <p:blipFill>
          <a:blip r:embed="rId2" cstate="print"/>
          <a:srcRect/>
          <a:stretch>
            <a:fillRect/>
          </a:stretch>
        </p:blipFill>
        <p:spPr bwMode="auto">
          <a:xfrm>
            <a:off x="5580112" y="1772816"/>
            <a:ext cx="3384376"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3"/>
          <p:cNvPicPr>
            <a:picLocks noChangeAspect="1" noChangeArrowheads="1"/>
          </p:cNvPicPr>
          <p:nvPr/>
        </p:nvPicPr>
        <p:blipFill>
          <a:blip r:embed="rId3" cstate="print"/>
          <a:stretch>
            <a:fillRect/>
          </a:stretch>
        </p:blipFill>
        <p:spPr>
          <a:xfrm>
            <a:off x="251520" y="1916832"/>
            <a:ext cx="5040560" cy="47120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467544" y="2719031"/>
            <a:ext cx="828092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1" i="1"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“All political lives, unless they are cut off in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1" i="1"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midstream at a happy juncture,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1" i="1"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end in failure, because that is the nature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1" i="1"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of politics and of human affairs”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3600" b="1" i="1"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 Enoch Powell </a:t>
            </a:r>
            <a:endParaRPr kumimoji="0" lang="en-GB" sz="3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755576" y="548680"/>
            <a:ext cx="3744416" cy="1944216"/>
          </a:xfrm>
          <a:prstGeom prst="rect">
            <a:avLst/>
          </a:prstGeom>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i="1" dirty="0" smtClean="0"/>
              <a:t>“if not me who?”</a:t>
            </a:r>
            <a:r>
              <a:rPr lang="en-GB" b="1" dirty="0" smtClean="0"/>
              <a:t> -</a:t>
            </a:r>
            <a:r>
              <a:rPr lang="en-GB" b="1" i="1" dirty="0" smtClean="0"/>
              <a:t>“if not now, when?”</a:t>
            </a:r>
            <a:r>
              <a:rPr lang="en-GB" b="1" dirty="0" smtClean="0"/>
              <a:t> </a:t>
            </a:r>
            <a:endParaRPr lang="en-GB" dirty="0"/>
          </a:p>
        </p:txBody>
      </p:sp>
      <p:pic>
        <p:nvPicPr>
          <p:cNvPr id="3" name="Picture 5" descr="http://www.observer.com/files/imagecache/article/files/010906_article_book_altschu.jpg"/>
          <p:cNvPicPr>
            <a:picLocks noChangeAspect="1" noChangeArrowheads="1"/>
          </p:cNvPicPr>
          <p:nvPr/>
        </p:nvPicPr>
        <p:blipFill>
          <a:blip r:embed="rId2" cstate="print"/>
          <a:srcRect/>
          <a:stretch>
            <a:fillRect/>
          </a:stretch>
        </p:blipFill>
        <p:spPr bwMode="auto">
          <a:xfrm>
            <a:off x="5580112" y="980728"/>
            <a:ext cx="3048000" cy="396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7" descr="http://www.catholicherald.co.uk/images/features/f0000275.jpg"/>
          <p:cNvPicPr>
            <a:picLocks noChangeAspect="1" noChangeArrowheads="1"/>
          </p:cNvPicPr>
          <p:nvPr/>
        </p:nvPicPr>
        <p:blipFill>
          <a:blip r:embed="rId3" cstate="print"/>
          <a:srcRect/>
          <a:stretch>
            <a:fillRect/>
          </a:stretch>
        </p:blipFill>
        <p:spPr bwMode="auto">
          <a:xfrm>
            <a:off x="179512" y="1484784"/>
            <a:ext cx="3384376" cy="2664296"/>
          </a:xfrm>
          <a:prstGeom prst="rect">
            <a:avLst/>
          </a:prstGeom>
          <a:ln>
            <a:noFill/>
          </a:ln>
          <a:effectLst>
            <a:softEdge rad="112500"/>
          </a:effectLst>
        </p:spPr>
      </p:pic>
      <p:pic>
        <p:nvPicPr>
          <p:cNvPr id="5" name="Picture 7" descr="Dad_003"/>
          <p:cNvPicPr>
            <a:picLocks noChangeAspect="1" noChangeArrowheads="1"/>
          </p:cNvPicPr>
          <p:nvPr/>
        </p:nvPicPr>
        <p:blipFill>
          <a:blip r:embed="rId4" cstate="print"/>
          <a:srcRect/>
          <a:stretch>
            <a:fillRect/>
          </a:stretch>
        </p:blipFill>
        <p:spPr bwMode="auto">
          <a:xfrm>
            <a:off x="2915816" y="2104784"/>
            <a:ext cx="2692896" cy="47532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10" descr="Dad_010"/>
          <p:cNvPicPr>
            <a:picLocks noChangeAspect="1" noChangeArrowheads="1"/>
          </p:cNvPicPr>
          <p:nvPr/>
        </p:nvPicPr>
        <p:blipFill>
          <a:blip r:embed="rId5" cstate="print"/>
          <a:srcRect/>
          <a:stretch>
            <a:fillRect/>
          </a:stretch>
        </p:blipFill>
        <p:spPr bwMode="auto">
          <a:xfrm>
            <a:off x="755576" y="4365104"/>
            <a:ext cx="2153800" cy="1916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4" descr="Dad_001"/>
          <p:cNvPicPr>
            <a:picLocks noChangeAspect="1" noChangeArrowheads="1"/>
          </p:cNvPicPr>
          <p:nvPr/>
        </p:nvPicPr>
        <p:blipFill>
          <a:blip r:embed="rId6" cstate="print"/>
          <a:srcRect/>
          <a:stretch>
            <a:fillRect/>
          </a:stretch>
        </p:blipFill>
        <p:spPr bwMode="auto">
          <a:xfrm>
            <a:off x="5220072" y="5085184"/>
            <a:ext cx="2901008" cy="1440160"/>
          </a:xfrm>
          <a:prstGeom prst="rect">
            <a:avLst/>
          </a:prstGeom>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GB" smtClean="0">
                <a:solidFill>
                  <a:schemeClr val="bg1"/>
                </a:solidFill>
              </a:rPr>
              <a:t>Helsinki With A Korean Face</a:t>
            </a:r>
          </a:p>
        </p:txBody>
      </p:sp>
      <p:pic>
        <p:nvPicPr>
          <p:cNvPr id="69636" name="Picture 5" descr="http://europa.eu/abc/12lessons/images/content_berlin_wall.jpg"/>
          <p:cNvPicPr>
            <a:picLocks noChangeAspect="1" noChangeArrowheads="1"/>
          </p:cNvPicPr>
          <p:nvPr/>
        </p:nvPicPr>
        <p:blipFill>
          <a:blip r:embed="rId2" cstate="print"/>
          <a:srcRect/>
          <a:stretch>
            <a:fillRect/>
          </a:stretch>
        </p:blipFill>
        <p:spPr bwMode="auto">
          <a:xfrm>
            <a:off x="539552" y="1412776"/>
            <a:ext cx="4464496" cy="4410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9637" name="Text Box 6"/>
          <p:cNvSpPr txBox="1">
            <a:spLocks noChangeArrowheads="1"/>
          </p:cNvSpPr>
          <p:nvPr/>
        </p:nvSpPr>
        <p:spPr bwMode="auto">
          <a:xfrm>
            <a:off x="683568" y="5877272"/>
            <a:ext cx="2728632" cy="584775"/>
          </a:xfrm>
          <a:prstGeom prst="rect">
            <a:avLst/>
          </a:prstGeom>
          <a:noFill/>
          <a:ln w="9525">
            <a:noFill/>
            <a:miter lim="800000"/>
            <a:headEnd/>
            <a:tailEnd/>
          </a:ln>
        </p:spPr>
        <p:txBody>
          <a:bodyPr wrap="square">
            <a:spAutoFit/>
          </a:bodyPr>
          <a:lstStyle/>
          <a:p>
            <a:r>
              <a:rPr lang="en-GB" sz="3200" b="1" dirty="0"/>
              <a:t>Berlin, </a:t>
            </a:r>
            <a:r>
              <a:rPr lang="en-GB" sz="3200" b="1" dirty="0" smtClean="0"/>
              <a:t>1989</a:t>
            </a:r>
            <a:endParaRPr lang="en-GB" sz="3200" b="1" dirty="0"/>
          </a:p>
        </p:txBody>
      </p:sp>
      <p:pic>
        <p:nvPicPr>
          <p:cNvPr id="7" name="Picture 6" descr="The power of a single sledgehammer, 12 November, 1989, John Gaps / AP"/>
          <p:cNvPicPr>
            <a:picLocks noChangeAspect="1" noChangeArrowheads="1"/>
          </p:cNvPicPr>
          <p:nvPr/>
        </p:nvPicPr>
        <p:blipFill>
          <a:blip r:embed="rId3" cstate="print"/>
          <a:srcRect l="14035" r="14035"/>
          <a:stretch>
            <a:fillRect/>
          </a:stretch>
        </p:blipFill>
        <p:spPr bwMode="auto">
          <a:xfrm>
            <a:off x="5508104" y="1412776"/>
            <a:ext cx="3200400" cy="4468851"/>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395536" y="404664"/>
            <a:ext cx="4248472" cy="3240360"/>
          </a:xfrm>
          <a:prstGeom prst="rect">
            <a:avLst/>
          </a:prstGeom>
          <a:noFill/>
          <a:ln w="9525">
            <a:noFill/>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395536" y="4005064"/>
            <a:ext cx="2952328" cy="2445643"/>
          </a:xfrm>
          <a:prstGeom prst="rect">
            <a:avLst/>
          </a:prstGeom>
          <a:noFill/>
          <a:ln w="9525">
            <a:noFill/>
            <a:miter lim="800000"/>
            <a:headEnd/>
            <a:tailEnd/>
          </a:ln>
        </p:spPr>
      </p:pic>
      <p:pic>
        <p:nvPicPr>
          <p:cNvPr id="51204" name="Picture 4"/>
          <p:cNvPicPr>
            <a:picLocks noChangeAspect="1" noChangeArrowheads="1"/>
          </p:cNvPicPr>
          <p:nvPr/>
        </p:nvPicPr>
        <p:blipFill>
          <a:blip r:embed="rId4" cstate="print"/>
          <a:srcRect/>
          <a:stretch>
            <a:fillRect/>
          </a:stretch>
        </p:blipFill>
        <p:spPr bwMode="auto">
          <a:xfrm>
            <a:off x="4932040" y="4437112"/>
            <a:ext cx="3810000" cy="2124075"/>
          </a:xfrm>
          <a:prstGeom prst="rect">
            <a:avLst/>
          </a:prstGeom>
          <a:noFill/>
          <a:ln w="9525">
            <a:noFill/>
            <a:miter lim="800000"/>
            <a:headEnd/>
            <a:tailEnd/>
          </a:ln>
        </p:spPr>
      </p:pic>
      <p:pic>
        <p:nvPicPr>
          <p:cNvPr id="51205" name="Picture 5"/>
          <p:cNvPicPr>
            <a:picLocks noChangeAspect="1" noChangeArrowheads="1"/>
          </p:cNvPicPr>
          <p:nvPr/>
        </p:nvPicPr>
        <p:blipFill>
          <a:blip r:embed="rId5" cstate="print"/>
          <a:srcRect/>
          <a:stretch>
            <a:fillRect/>
          </a:stretch>
        </p:blipFill>
        <p:spPr bwMode="auto">
          <a:xfrm>
            <a:off x="5004048" y="404664"/>
            <a:ext cx="3528392" cy="403244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611560" y="2132856"/>
            <a:ext cx="4032448" cy="4464496"/>
          </a:xfrm>
          <a:prstGeom prst="rect">
            <a:avLst/>
          </a:prstGeom>
          <a:noFill/>
          <a:ln w="9525">
            <a:noFill/>
            <a:miter lim="800000"/>
            <a:headEnd/>
            <a:tailEnd/>
          </a:ln>
        </p:spPr>
      </p:pic>
      <p:pic>
        <p:nvPicPr>
          <p:cNvPr id="52227" name="Picture 3" descr="C:\Users\ALTOND\Desktop\Archive\2002 With Karen Refugee, Stephen Dun, giving evidence to a Congressional hearing in Washington about burmese genocide against the Karen -64.jpg"/>
          <p:cNvPicPr>
            <a:picLocks noChangeAspect="1" noChangeArrowheads="1"/>
          </p:cNvPicPr>
          <p:nvPr/>
        </p:nvPicPr>
        <p:blipFill>
          <a:blip r:embed="rId3" cstate="print"/>
          <a:srcRect/>
          <a:stretch>
            <a:fillRect/>
          </a:stretch>
        </p:blipFill>
        <p:spPr bwMode="auto">
          <a:xfrm>
            <a:off x="5148064" y="2132856"/>
            <a:ext cx="3147816" cy="4392488"/>
          </a:xfrm>
          <a:prstGeom prst="rect">
            <a:avLst/>
          </a:prstGeom>
          <a:noFill/>
        </p:spPr>
      </p:pic>
      <p:sp>
        <p:nvSpPr>
          <p:cNvPr id="4" name="Title 3"/>
          <p:cNvSpPr>
            <a:spLocks noGrp="1"/>
          </p:cNvSpPr>
          <p:nvPr>
            <p:ph type="title"/>
          </p:nvPr>
        </p:nvSpPr>
        <p:spPr/>
        <p:txBody>
          <a:bodyPr>
            <a:noAutofit/>
          </a:bodyPr>
          <a:lstStyle/>
          <a:p>
            <a:r>
              <a:rPr lang="en-GB" sz="3200" b="1" dirty="0" smtClean="0"/>
              <a:t>Daw Aung San Suu Kyi - and giving evidence at the American Congress about the plight of Burma’s Karen people</a:t>
            </a:r>
            <a:r>
              <a:rPr lang="en-GB" sz="3200" dirty="0" smtClean="0"/>
              <a:t>.</a:t>
            </a:r>
            <a:endParaRPr lang="en-GB" sz="3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The Arab Spring and the plight of the region’s minorities</a:t>
            </a:r>
            <a:endParaRPr lang="en-GB" b="1" dirty="0"/>
          </a:p>
        </p:txBody>
      </p:sp>
      <p:pic>
        <p:nvPicPr>
          <p:cNvPr id="53250" name="Picture 2"/>
          <p:cNvPicPr>
            <a:picLocks noChangeAspect="1" noChangeArrowheads="1"/>
          </p:cNvPicPr>
          <p:nvPr/>
        </p:nvPicPr>
        <p:blipFill>
          <a:blip r:embed="rId2" cstate="print"/>
          <a:srcRect/>
          <a:stretch>
            <a:fillRect/>
          </a:stretch>
        </p:blipFill>
        <p:spPr bwMode="auto">
          <a:xfrm>
            <a:off x="395536" y="1988840"/>
            <a:ext cx="3816424" cy="4248472"/>
          </a:xfrm>
          <a:prstGeom prst="rect">
            <a:avLst/>
          </a:prstGeom>
          <a:noFill/>
          <a:ln w="9525">
            <a:noFill/>
            <a:miter lim="800000"/>
            <a:headEnd/>
            <a:tailEnd/>
          </a:ln>
        </p:spPr>
      </p:pic>
      <p:pic>
        <p:nvPicPr>
          <p:cNvPr id="53252" name="Picture 4"/>
          <p:cNvPicPr>
            <a:picLocks noChangeAspect="1" noChangeArrowheads="1"/>
          </p:cNvPicPr>
          <p:nvPr/>
        </p:nvPicPr>
        <p:blipFill>
          <a:blip r:embed="rId3" cstate="print"/>
          <a:srcRect/>
          <a:stretch>
            <a:fillRect/>
          </a:stretch>
        </p:blipFill>
        <p:spPr bwMode="auto">
          <a:xfrm>
            <a:off x="4644008" y="1988840"/>
            <a:ext cx="3638178" cy="424847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3717032"/>
            <a:ext cx="7704856" cy="2062103"/>
          </a:xfrm>
          <a:prstGeom prst="rect">
            <a:avLst/>
          </a:prstGeom>
        </p:spPr>
        <p:txBody>
          <a:bodyPr wrap="square">
            <a:spAutoFit/>
          </a:bodyPr>
          <a:lstStyle/>
          <a:p>
            <a:r>
              <a:rPr lang="en-GB" sz="3200" b="1" dirty="0" smtClean="0"/>
              <a:t>Question to a Palestinian…how long have you been a Christian? “2,000 years ago was the reply.”</a:t>
            </a:r>
            <a:br>
              <a:rPr lang="en-GB" sz="3200" b="1" dirty="0" smtClean="0"/>
            </a:br>
            <a:endParaRPr lang="en-GB" sz="3200" dirty="0"/>
          </a:p>
        </p:txBody>
      </p:sp>
      <p:pic>
        <p:nvPicPr>
          <p:cNvPr id="54274" name="Picture 2"/>
          <p:cNvPicPr>
            <a:picLocks noChangeAspect="1" noChangeArrowheads="1"/>
          </p:cNvPicPr>
          <p:nvPr/>
        </p:nvPicPr>
        <p:blipFill>
          <a:blip r:embed="rId2" cstate="print"/>
          <a:srcRect/>
          <a:stretch>
            <a:fillRect/>
          </a:stretch>
        </p:blipFill>
        <p:spPr bwMode="auto">
          <a:xfrm>
            <a:off x="4139952" y="548680"/>
            <a:ext cx="3672408" cy="2808312"/>
          </a:xfrm>
          <a:prstGeom prst="rect">
            <a:avLst/>
          </a:prstGeom>
          <a:noFill/>
          <a:ln w="9525">
            <a:noFill/>
            <a:miter lim="800000"/>
            <a:headEnd/>
            <a:tailEnd/>
          </a:ln>
        </p:spPr>
      </p:pic>
      <p:pic>
        <p:nvPicPr>
          <p:cNvPr id="54275" name="Picture 3"/>
          <p:cNvPicPr>
            <a:picLocks noChangeAspect="1" noChangeArrowheads="1"/>
          </p:cNvPicPr>
          <p:nvPr/>
        </p:nvPicPr>
        <p:blipFill>
          <a:blip r:embed="rId3" cstate="print"/>
          <a:srcRect/>
          <a:stretch>
            <a:fillRect/>
          </a:stretch>
        </p:blipFill>
        <p:spPr bwMode="auto">
          <a:xfrm>
            <a:off x="467544" y="548680"/>
            <a:ext cx="3240360" cy="280831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2" cstate="print"/>
          <a:srcRect/>
          <a:stretch>
            <a:fillRect/>
          </a:stretch>
        </p:blipFill>
        <p:spPr bwMode="auto">
          <a:xfrm>
            <a:off x="683568" y="260648"/>
            <a:ext cx="3960440" cy="5544616"/>
          </a:xfrm>
          <a:prstGeom prst="rect">
            <a:avLst/>
          </a:prstGeom>
          <a:noFill/>
          <a:ln w="9525">
            <a:noFill/>
            <a:miter lim="800000"/>
            <a:headEnd/>
            <a:tailEnd/>
          </a:ln>
        </p:spPr>
      </p:pic>
      <p:pic>
        <p:nvPicPr>
          <p:cNvPr id="55300" name="Picture 4"/>
          <p:cNvPicPr>
            <a:picLocks noChangeAspect="1" noChangeArrowheads="1"/>
          </p:cNvPicPr>
          <p:nvPr/>
        </p:nvPicPr>
        <p:blipFill>
          <a:blip r:embed="rId3" cstate="print"/>
          <a:srcRect/>
          <a:stretch>
            <a:fillRect/>
          </a:stretch>
        </p:blipFill>
        <p:spPr bwMode="auto">
          <a:xfrm>
            <a:off x="5004048" y="332656"/>
            <a:ext cx="3456384" cy="2714625"/>
          </a:xfrm>
          <a:prstGeom prst="rect">
            <a:avLst/>
          </a:prstGeom>
          <a:noFill/>
          <a:ln w="9525">
            <a:noFill/>
            <a:miter lim="800000"/>
            <a:headEnd/>
            <a:tailEnd/>
          </a:ln>
        </p:spPr>
      </p:pic>
      <p:pic>
        <p:nvPicPr>
          <p:cNvPr id="55301" name="Picture 5"/>
          <p:cNvPicPr>
            <a:picLocks noChangeAspect="1" noChangeArrowheads="1"/>
          </p:cNvPicPr>
          <p:nvPr/>
        </p:nvPicPr>
        <p:blipFill>
          <a:blip r:embed="rId4" cstate="print"/>
          <a:srcRect/>
          <a:stretch>
            <a:fillRect/>
          </a:stretch>
        </p:blipFill>
        <p:spPr bwMode="auto">
          <a:xfrm>
            <a:off x="5004048" y="3284984"/>
            <a:ext cx="3456384" cy="2758629"/>
          </a:xfrm>
          <a:prstGeom prst="rect">
            <a:avLst/>
          </a:prstGeom>
          <a:noFill/>
          <a:ln w="9525">
            <a:noFill/>
            <a:miter lim="800000"/>
            <a:headEnd/>
            <a:tailEnd/>
          </a:ln>
        </p:spPr>
      </p:pic>
      <p:pic>
        <p:nvPicPr>
          <p:cNvPr id="55302" name="Picture 6" descr="C:\Users\ALTOND\Desktop\Archive\2004 The Independent Newspaper front page report of DA's genoicde report on Darfur -90[1].jpg"/>
          <p:cNvPicPr>
            <a:picLocks noChangeAspect="1" noChangeArrowheads="1"/>
          </p:cNvPicPr>
          <p:nvPr/>
        </p:nvPicPr>
        <p:blipFill>
          <a:blip r:embed="rId5" cstate="print"/>
          <a:srcRect/>
          <a:stretch>
            <a:fillRect/>
          </a:stretch>
        </p:blipFill>
        <p:spPr bwMode="auto">
          <a:xfrm>
            <a:off x="251520" y="4461495"/>
            <a:ext cx="1728192" cy="220786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467544" y="1196752"/>
            <a:ext cx="4320480" cy="3456384"/>
          </a:xfrm>
          <a:prstGeom prst="rect">
            <a:avLst/>
          </a:prstGeom>
          <a:noFill/>
          <a:ln w="9525">
            <a:noFill/>
            <a:miter lim="800000"/>
            <a:headEnd/>
            <a:tailEnd/>
          </a:ln>
        </p:spPr>
      </p:pic>
      <p:sp>
        <p:nvSpPr>
          <p:cNvPr id="3" name="Title 2"/>
          <p:cNvSpPr>
            <a:spLocks noGrp="1"/>
          </p:cNvSpPr>
          <p:nvPr>
            <p:ph type="title"/>
          </p:nvPr>
        </p:nvSpPr>
        <p:spPr>
          <a:xfrm>
            <a:off x="251520" y="188640"/>
            <a:ext cx="8424936" cy="936104"/>
          </a:xfrm>
        </p:spPr>
        <p:txBody>
          <a:bodyPr>
            <a:noAutofit/>
          </a:bodyPr>
          <a:lstStyle/>
          <a:p>
            <a:r>
              <a:rPr lang="en-GB" sz="2800" b="1" dirty="0" smtClean="0"/>
              <a:t>Pakistan’s murdered Minister for Minorities: Shabaz Bhatti </a:t>
            </a:r>
            <a:endParaRPr lang="en-GB" sz="2800" b="1" dirty="0"/>
          </a:p>
        </p:txBody>
      </p:sp>
      <p:sp>
        <p:nvSpPr>
          <p:cNvPr id="6" name="Text Placeholder 5"/>
          <p:cNvSpPr>
            <a:spLocks noGrp="1"/>
          </p:cNvSpPr>
          <p:nvPr>
            <p:ph type="body" sz="half" idx="2"/>
          </p:nvPr>
        </p:nvSpPr>
        <p:spPr>
          <a:xfrm>
            <a:off x="251520" y="4797152"/>
            <a:ext cx="8496944" cy="1800200"/>
          </a:xfrm>
        </p:spPr>
        <p:txBody>
          <a:bodyPr>
            <a:normAutofit fontScale="92500" lnSpcReduction="20000"/>
          </a:bodyPr>
          <a:lstStyle/>
          <a:p>
            <a:r>
              <a:rPr lang="en-GB" sz="2400" b="1" i="1" dirty="0" smtClean="0"/>
              <a:t>Bhatti said that his stand would “send a message of hope to the people living a life of disappointment, disillusionment and despair” adding that his life was dedicated to “the oppressed, the down-trodden and the marginalised” and to “the struggle for human equality, social justice, religious freedom and the empowerment of religious minorities’ communities.” </a:t>
            </a:r>
            <a:endParaRPr lang="en-GB" sz="2400" b="1" i="1" dirty="0"/>
          </a:p>
        </p:txBody>
      </p:sp>
      <p:pic>
        <p:nvPicPr>
          <p:cNvPr id="56323" name="Picture 3"/>
          <p:cNvPicPr>
            <a:picLocks noChangeAspect="1" noChangeArrowheads="1"/>
          </p:cNvPicPr>
          <p:nvPr/>
        </p:nvPicPr>
        <p:blipFill>
          <a:blip r:embed="rId3" cstate="print"/>
          <a:srcRect/>
          <a:stretch>
            <a:fillRect/>
          </a:stretch>
        </p:blipFill>
        <p:spPr bwMode="auto">
          <a:xfrm>
            <a:off x="5004048" y="1196752"/>
            <a:ext cx="3240360" cy="347526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5004048" y="840001"/>
            <a:ext cx="374441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No one in the world can change Truth. What we can do and should do is to seek truth and to serve it when we have found it.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 real conflict is the inner conflict. Beyond armies of occupation and the hecatombs of extermination camps,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there are two irreconcilable enemies in the depth of every soul: good and evil, sin and love.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t> And what use are the victories on the battlefield if we ourselves are defeated in our innermost personal selves?" </a:t>
            </a:r>
            <a:br>
              <a:rPr kumimoji="0" lang="en-GB" sz="2000" b="1" i="1" u="none" strike="noStrike" cap="none" normalizeH="0" baseline="0" dirty="0" smtClean="0">
                <a:ln>
                  <a:noFill/>
                </a:ln>
                <a:solidFill>
                  <a:srgbClr val="000000"/>
                </a:solidFill>
                <a:effectLst/>
                <a:latin typeface="Calibri" pitchFamily="34" charset="0"/>
                <a:ea typeface="Times New Roman" pitchFamily="18" charset="0"/>
                <a:cs typeface="Calibri" pitchFamily="34" charset="0"/>
              </a:rPr>
            </a:br>
            <a:r>
              <a:rPr kumimoji="0" lang="en-GB" sz="2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n-GB"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5" descr="stmaximiliankolbe"/>
          <p:cNvPicPr>
            <a:picLocks noChangeAspect="1" noChangeArrowheads="1"/>
          </p:cNvPicPr>
          <p:nvPr/>
        </p:nvPicPr>
        <p:blipFill>
          <a:blip r:embed="rId2" cstate="print"/>
          <a:srcRect/>
          <a:stretch>
            <a:fillRect/>
          </a:stretch>
        </p:blipFill>
        <p:spPr bwMode="auto">
          <a:xfrm>
            <a:off x="827584" y="692696"/>
            <a:ext cx="3524250" cy="54102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4644008" y="695765"/>
            <a:ext cx="316835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“Good is never accomplished except at the cost of those who do it,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truth never breaks through except through the sacrifice of those who spread it” – </a:t>
            </a:r>
          </a:p>
          <a:p>
            <a:pPr marL="0" marR="0" lvl="0" indent="0" algn="l" defTabSz="914400" rtl="0" eaLnBrk="1" fontAlgn="base" latinLnBrk="0" hangingPunct="1">
              <a:lnSpc>
                <a:spcPct val="100000"/>
              </a:lnSpc>
              <a:spcBef>
                <a:spcPct val="0"/>
              </a:spcBef>
              <a:spcAft>
                <a:spcPct val="0"/>
              </a:spcAft>
              <a:buClrTx/>
              <a:buSzTx/>
              <a:buFontTx/>
              <a:buNone/>
              <a:tabLst/>
            </a:pPr>
            <a:endParaRPr lang="en-GB" sz="2800" b="1" i="1" dirty="0" smtClean="0">
              <a:solidFill>
                <a:srgbClr val="000000"/>
              </a:solidFill>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800" b="1"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John Henry Newman </a:t>
            </a:r>
            <a:endParaRPr kumimoji="0" lang="en-GB"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64514" name="Picture 2"/>
          <p:cNvPicPr>
            <a:picLocks noChangeAspect="1" noChangeArrowheads="1"/>
          </p:cNvPicPr>
          <p:nvPr/>
        </p:nvPicPr>
        <p:blipFill>
          <a:blip r:embed="rId2" cstate="print"/>
          <a:srcRect/>
          <a:stretch>
            <a:fillRect/>
          </a:stretch>
        </p:blipFill>
        <p:spPr bwMode="auto">
          <a:xfrm>
            <a:off x="467544" y="548680"/>
            <a:ext cx="4000500" cy="56007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988840"/>
            <a:ext cx="3312368" cy="3970318"/>
          </a:xfrm>
          <a:prstGeom prst="rect">
            <a:avLst/>
          </a:prstGeom>
        </p:spPr>
        <p:txBody>
          <a:bodyPr wrap="square">
            <a:spAutoFit/>
          </a:bodyPr>
          <a:lstStyle/>
          <a:p>
            <a:r>
              <a:rPr lang="en-GB" sz="2800" b="1" dirty="0" smtClean="0"/>
              <a:t>Aristotle had a high view of “the polis”  and insisted that “</a:t>
            </a:r>
            <a:r>
              <a:rPr lang="en-GB" sz="2800" b="1" i="1" dirty="0" smtClean="0"/>
              <a:t>we are not solitary pieces in a game of chequers</a:t>
            </a:r>
            <a:r>
              <a:rPr lang="en-GB" sz="2800" b="1" dirty="0" smtClean="0"/>
              <a:t>” but all players in a common life. </a:t>
            </a:r>
            <a:endParaRPr lang="en-GB" sz="2800" b="1" dirty="0"/>
          </a:p>
        </p:txBody>
      </p:sp>
      <p:pic>
        <p:nvPicPr>
          <p:cNvPr id="1026" name="Picture 2"/>
          <p:cNvPicPr>
            <a:picLocks noChangeAspect="1" noChangeArrowheads="1"/>
          </p:cNvPicPr>
          <p:nvPr/>
        </p:nvPicPr>
        <p:blipFill>
          <a:blip r:embed="rId2" cstate="print"/>
          <a:srcRect/>
          <a:stretch>
            <a:fillRect/>
          </a:stretch>
        </p:blipFill>
        <p:spPr bwMode="auto">
          <a:xfrm>
            <a:off x="755576" y="188640"/>
            <a:ext cx="2448272" cy="1656184"/>
          </a:xfrm>
          <a:prstGeom prst="rect">
            <a:avLst/>
          </a:prstGeom>
          <a:ln>
            <a:noFill/>
          </a:ln>
          <a:effectLst>
            <a:outerShdw blurRad="190500" algn="tl" rotWithShape="0">
              <a:srgbClr val="000000">
                <a:alpha val="70000"/>
              </a:srgbClr>
            </a:outerShdw>
          </a:effectLst>
        </p:spPr>
      </p:pic>
      <p:pic>
        <p:nvPicPr>
          <p:cNvPr id="1027" name="Picture 3"/>
          <p:cNvPicPr>
            <a:picLocks noChangeAspect="1" noChangeArrowheads="1"/>
          </p:cNvPicPr>
          <p:nvPr/>
        </p:nvPicPr>
        <p:blipFill>
          <a:blip r:embed="rId3" cstate="print"/>
          <a:srcRect/>
          <a:stretch>
            <a:fillRect/>
          </a:stretch>
        </p:blipFill>
        <p:spPr bwMode="auto">
          <a:xfrm>
            <a:off x="4355976" y="692695"/>
            <a:ext cx="4392488" cy="5184577"/>
          </a:xfrm>
          <a:prstGeom prst="rect">
            <a:avLst/>
          </a:prstGeom>
          <a:ln>
            <a:noFill/>
          </a:ln>
          <a:effectLst>
            <a:softEdge rad="112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4705"/>
            <a:ext cx="7772400" cy="2835746"/>
          </a:xfrm>
        </p:spPr>
        <p:txBody>
          <a:bodyPr/>
          <a:lstStyle/>
          <a:p>
            <a:r>
              <a:rPr lang="en-GB" u="sng" dirty="0" smtClean="0"/>
              <a:t>Liverpool Hope University</a:t>
            </a:r>
            <a:r>
              <a:rPr lang="en-GB" dirty="0" smtClean="0"/>
              <a:t> </a:t>
            </a:r>
            <a:r>
              <a:rPr lang="en-GB" i="1" dirty="0" smtClean="0"/>
              <a:t>Bringing About Political Change</a:t>
            </a:r>
            <a:endParaRPr lang="en-GB" i="1" dirty="0"/>
          </a:p>
        </p:txBody>
      </p:sp>
      <p:sp>
        <p:nvSpPr>
          <p:cNvPr id="3" name="Subtitle 2"/>
          <p:cNvSpPr>
            <a:spLocks noGrp="1"/>
          </p:cNvSpPr>
          <p:nvPr>
            <p:ph type="subTitle" idx="1"/>
          </p:nvPr>
        </p:nvSpPr>
        <p:spPr>
          <a:xfrm>
            <a:off x="971600" y="3501008"/>
            <a:ext cx="6480048" cy="1752600"/>
          </a:xfrm>
        </p:spPr>
        <p:txBody>
          <a:bodyPr/>
          <a:lstStyle/>
          <a:p>
            <a:r>
              <a:rPr lang="en-GB" dirty="0" smtClean="0"/>
              <a:t>David Alton</a:t>
            </a:r>
          </a:p>
          <a:p>
            <a:r>
              <a:rPr lang="en-GB" dirty="0" smtClean="0"/>
              <a:t>-Professor Lord Alton of Liverpool –</a:t>
            </a:r>
          </a:p>
          <a:p>
            <a:r>
              <a:rPr lang="en-GB" dirty="0" err="1" smtClean="0"/>
              <a:t>www.davidalton.net</a:t>
            </a:r>
            <a:r>
              <a:rPr lang="en-GB" dirty="0" smtClean="0"/>
              <a:t> </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3573016"/>
            <a:ext cx="4572000" cy="2308324"/>
          </a:xfrm>
          <a:prstGeom prst="rect">
            <a:avLst/>
          </a:prstGeom>
        </p:spPr>
        <p:txBody>
          <a:bodyPr wrap="square">
            <a:spAutoFit/>
          </a:bodyPr>
          <a:lstStyle/>
          <a:p>
            <a:r>
              <a:rPr lang="en-GB" sz="3600" b="1" dirty="0" smtClean="0"/>
              <a:t>“</a:t>
            </a:r>
            <a:r>
              <a:rPr lang="en-GB" sz="3600" b="1" i="1" dirty="0" smtClean="0"/>
              <a:t>To forget how to dig the earth and to tend the soil is to forget ourselves”</a:t>
            </a:r>
            <a:r>
              <a:rPr lang="en-GB" sz="3600" b="1" dirty="0" smtClean="0"/>
              <a:t> </a:t>
            </a:r>
            <a:endParaRPr lang="en-GB" sz="3600" dirty="0"/>
          </a:p>
        </p:txBody>
      </p:sp>
      <p:pic>
        <p:nvPicPr>
          <p:cNvPr id="2050" name="Picture 2"/>
          <p:cNvPicPr>
            <a:picLocks noChangeAspect="1" noChangeArrowheads="1"/>
          </p:cNvPicPr>
          <p:nvPr/>
        </p:nvPicPr>
        <p:blipFill>
          <a:blip r:embed="rId2" cstate="print"/>
          <a:srcRect/>
          <a:stretch>
            <a:fillRect/>
          </a:stretch>
        </p:blipFill>
        <p:spPr bwMode="auto">
          <a:xfrm>
            <a:off x="611560" y="548680"/>
            <a:ext cx="3810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Archive\Archive\1936 Bridget's maternal grandparents, the Whelans, (centre) with her cousins, Stephen Donohue and John Donohue, at Bournahouna, near Tourmakeady, County Mayo.jpg"/>
          <p:cNvPicPr>
            <a:picLocks noChangeAspect="1" noChangeArrowheads="1"/>
          </p:cNvPicPr>
          <p:nvPr/>
        </p:nvPicPr>
        <p:blipFill>
          <a:blip r:embed="rId2" cstate="print"/>
          <a:srcRect/>
          <a:stretch>
            <a:fillRect/>
          </a:stretch>
        </p:blipFill>
        <p:spPr bwMode="auto">
          <a:xfrm>
            <a:off x="467544" y="692696"/>
            <a:ext cx="3096344" cy="3060021"/>
          </a:xfrm>
          <a:prstGeom prst="rect">
            <a:avLst/>
          </a:prstGeom>
          <a:ln>
            <a:noFill/>
          </a:ln>
          <a:effectLst>
            <a:softEdge rad="112500"/>
          </a:effectLst>
        </p:spPr>
      </p:pic>
      <p:pic>
        <p:nvPicPr>
          <p:cNvPr id="3075" name="Picture 3" descr="E:\Archive\Archive\1949 Frederick Alton, about to leave the Desert Rats - Essex Regiment, 8th Army. Army,.jpg"/>
          <p:cNvPicPr>
            <a:picLocks noChangeAspect="1" noChangeArrowheads="1"/>
          </p:cNvPicPr>
          <p:nvPr/>
        </p:nvPicPr>
        <p:blipFill>
          <a:blip r:embed="rId3" cstate="print"/>
          <a:srcRect/>
          <a:stretch>
            <a:fillRect/>
          </a:stretch>
        </p:blipFill>
        <p:spPr bwMode="auto">
          <a:xfrm>
            <a:off x="6228184" y="980728"/>
            <a:ext cx="2397833" cy="55446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76" name="Picture 4" descr="E:\Archive\Archive\1938 Maternal grandparents, the Mulroes, at their home in Letrinean, near Tourmakeady, County Mayo, Ireland, in about 1938, with four of their children, Bridget (mum), Martin, Ann and Stephen.  theirm.jpg"/>
          <p:cNvPicPr>
            <a:picLocks noChangeAspect="1" noChangeArrowheads="1"/>
          </p:cNvPicPr>
          <p:nvPr/>
        </p:nvPicPr>
        <p:blipFill>
          <a:blip r:embed="rId4" cstate="print"/>
          <a:srcRect/>
          <a:stretch>
            <a:fillRect/>
          </a:stretch>
        </p:blipFill>
        <p:spPr bwMode="auto">
          <a:xfrm rot="232543">
            <a:off x="976688" y="4165040"/>
            <a:ext cx="2683161" cy="23720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77" name="Picture 5" descr="E:\Archive\Archive\1953 with dad at home in London's East End.jpg"/>
          <p:cNvPicPr>
            <a:picLocks noChangeAspect="1" noChangeArrowheads="1"/>
          </p:cNvPicPr>
          <p:nvPr/>
        </p:nvPicPr>
        <p:blipFill>
          <a:blip r:embed="rId5" cstate="print"/>
          <a:srcRect/>
          <a:stretch>
            <a:fillRect/>
          </a:stretch>
        </p:blipFill>
        <p:spPr bwMode="auto">
          <a:xfrm>
            <a:off x="3707904" y="620688"/>
            <a:ext cx="2160240" cy="3456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8" name="Picture 6" descr="E:\Archive\Archive\1950 Bridget Alton (nee Mulroe).jpg"/>
          <p:cNvPicPr>
            <a:picLocks noChangeAspect="1" noChangeArrowheads="1"/>
          </p:cNvPicPr>
          <p:nvPr/>
        </p:nvPicPr>
        <p:blipFill>
          <a:blip r:embed="rId6" cstate="print"/>
          <a:srcRect/>
          <a:stretch>
            <a:fillRect/>
          </a:stretch>
        </p:blipFill>
        <p:spPr bwMode="auto">
          <a:xfrm>
            <a:off x="3851920" y="3593637"/>
            <a:ext cx="2448272" cy="32643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7544" y="404664"/>
            <a:ext cx="2520280" cy="3115047"/>
          </a:xfrm>
          <a:prstGeom prst="rect">
            <a:avLst/>
          </a:prstGeom>
          <a:ln>
            <a:noFill/>
          </a:ln>
          <a:effectLst>
            <a:softEdge rad="112500"/>
          </a:effectLst>
        </p:spPr>
      </p:pic>
      <p:pic>
        <p:nvPicPr>
          <p:cNvPr id="4100" name="Picture 4" descr="E:\Archive\Archive\1971 - student at Liverpool Christ College, Chairman of South Liverpool Yoing Liberals and Chairman of the North West Federation of Young Liberals..jpg"/>
          <p:cNvPicPr>
            <a:picLocks noChangeAspect="1" noChangeArrowheads="1"/>
          </p:cNvPicPr>
          <p:nvPr/>
        </p:nvPicPr>
        <p:blipFill>
          <a:blip r:embed="rId3" cstate="print"/>
          <a:srcRect/>
          <a:stretch>
            <a:fillRect/>
          </a:stretch>
        </p:blipFill>
        <p:spPr bwMode="auto">
          <a:xfrm>
            <a:off x="5004048" y="620688"/>
            <a:ext cx="3571984" cy="583264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101" name="Picture 5"/>
          <p:cNvPicPr>
            <a:picLocks noChangeAspect="1" noChangeArrowheads="1"/>
          </p:cNvPicPr>
          <p:nvPr/>
        </p:nvPicPr>
        <p:blipFill>
          <a:blip r:embed="rId4" cstate="print"/>
          <a:srcRect/>
          <a:stretch>
            <a:fillRect/>
          </a:stretch>
        </p:blipFill>
        <p:spPr bwMode="auto">
          <a:xfrm>
            <a:off x="467544" y="3789040"/>
            <a:ext cx="1656184" cy="24532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99" name="Picture 3"/>
          <p:cNvPicPr>
            <a:picLocks noChangeAspect="1" noChangeArrowheads="1"/>
          </p:cNvPicPr>
          <p:nvPr/>
        </p:nvPicPr>
        <p:blipFill>
          <a:blip r:embed="rId5" cstate="print"/>
          <a:srcRect/>
          <a:stretch>
            <a:fillRect/>
          </a:stretch>
        </p:blipFill>
        <p:spPr bwMode="auto">
          <a:xfrm>
            <a:off x="2555775" y="3645024"/>
            <a:ext cx="3143407" cy="28346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1640" y="5460326"/>
            <a:ext cx="7344816" cy="369332"/>
          </a:xfrm>
          <a:prstGeom prst="rect">
            <a:avLst/>
          </a:prstGeom>
        </p:spPr>
        <p:txBody>
          <a:bodyPr wrap="square">
            <a:spAutoFit/>
          </a:bodyPr>
          <a:lstStyle/>
          <a:p>
            <a:r>
              <a:rPr lang="en-GB" b="1" dirty="0" smtClean="0"/>
              <a:t>Joseph Amukoo                                   With </a:t>
            </a:r>
            <a:r>
              <a:rPr lang="en-GB" b="1" dirty="0" err="1" smtClean="0"/>
              <a:t>Fr.Stephen</a:t>
            </a:r>
            <a:r>
              <a:rPr lang="en-GB" b="1" dirty="0" smtClean="0"/>
              <a:t> Ochieng in Turkana  </a:t>
            </a:r>
            <a:endParaRPr lang="en-GB" dirty="0"/>
          </a:p>
        </p:txBody>
      </p:sp>
      <p:pic>
        <p:nvPicPr>
          <p:cNvPr id="5122" name="Picture 2" descr="C:\Users\ALTOND\Pictures\Turkana 2010\83390017.jpg"/>
          <p:cNvPicPr>
            <a:picLocks noChangeAspect="1" noChangeArrowheads="1"/>
          </p:cNvPicPr>
          <p:nvPr/>
        </p:nvPicPr>
        <p:blipFill>
          <a:blip r:embed="rId2" cstate="print"/>
          <a:srcRect/>
          <a:stretch>
            <a:fillRect/>
          </a:stretch>
        </p:blipFill>
        <p:spPr bwMode="auto">
          <a:xfrm>
            <a:off x="395536" y="692696"/>
            <a:ext cx="3024337" cy="46085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123" name="Picture 3" descr="C:\Users\ALTOND\Pictures\Turkana 2010\83360015.jpg"/>
          <p:cNvPicPr>
            <a:picLocks noChangeAspect="1" noChangeArrowheads="1"/>
          </p:cNvPicPr>
          <p:nvPr/>
        </p:nvPicPr>
        <p:blipFill>
          <a:blip r:embed="rId3" cstate="print"/>
          <a:srcRect/>
          <a:stretch>
            <a:fillRect/>
          </a:stretch>
        </p:blipFill>
        <p:spPr bwMode="auto">
          <a:xfrm>
            <a:off x="4932040" y="692696"/>
            <a:ext cx="3779912" cy="45365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24" name="Picture 4" descr="C:\Users\ALTOND\Pictures\Turkana 2010\83390013.jpg"/>
          <p:cNvPicPr>
            <a:picLocks noChangeAspect="1" noChangeArrowheads="1"/>
          </p:cNvPicPr>
          <p:nvPr/>
        </p:nvPicPr>
        <p:blipFill>
          <a:blip r:embed="rId4" cstate="print"/>
          <a:srcRect/>
          <a:stretch>
            <a:fillRect/>
          </a:stretch>
        </p:blipFill>
        <p:spPr bwMode="auto">
          <a:xfrm>
            <a:off x="2915816" y="1412776"/>
            <a:ext cx="2232248" cy="34413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theme/theme1.xml><?xml version="1.0" encoding="utf-8"?>
<a:theme xmlns:a="http://schemas.openxmlformats.org/drawingml/2006/main" name="Technic">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629</TotalTime>
  <Words>1243</Words>
  <Application>Microsoft Office PowerPoint</Application>
  <PresentationFormat>On-screen Show (4:3)</PresentationFormat>
  <Paragraphs>81</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Technic</vt:lpstr>
      <vt:lpstr>Bringing About Political Change</vt:lpstr>
      <vt:lpstr>Slide 2</vt:lpstr>
      <vt:lpstr>Slide 3</vt:lpstr>
      <vt:lpstr>Slide 4</vt:lpstr>
      <vt:lpstr>Slide 5</vt:lpstr>
      <vt:lpstr>Slide 6</vt:lpstr>
      <vt:lpstr>Slide 7</vt:lpstr>
      <vt:lpstr>Slide 8</vt:lpstr>
      <vt:lpstr>Slide 9</vt:lpstr>
      <vt:lpstr>“the man who saves a single life saves the world.” </vt:lpstr>
      <vt:lpstr>Slide 11</vt:lpstr>
      <vt:lpstr>Slide 12</vt:lpstr>
      <vt:lpstr>1967-68 Kenyan Asians stripped of citizenship; Soviets send tanks into Prague;  Abortion legislation enacted.</vt:lpstr>
      <vt:lpstr>From the beginning I have believed that no life is so futile or worthless that it does not command the right to be defended with determination and vigour.  Regardless of gestational age or political status, colour or creed, orientation or gender, class or origin, all men and women at every stage of their lives deserve the protection of those who hold political office, make laws, and determine events.  </vt:lpstr>
      <vt:lpstr>“A promise that all men, yes, black men as well as white men, would be guaranteed the "inalienable Rights" of "Life, Liberty and the pursuit of Happiness. It is obvious today that America has defaulted on this promissory note, insofar as her citizens of colour are concerned.” </vt:lpstr>
      <vt:lpstr>“Change does not roll in on the wheels of inevitability, but comes through continuous struggle. And so we must straighten our backs and work for our freedom. A man can't ride you unless your back is bent.” </vt:lpstr>
      <vt:lpstr>“Let no one be discouraged by the belief there is nothing one person can do against the enormous array of the world's ills, misery, ignorance, and violence. Few will have the greatness to bend history, but each of us can work to change a small portion of events. And in the total of all those acts will be written the history of a generation.” </vt:lpstr>
      <vt:lpstr>Man’s Inhumanity To Man</vt:lpstr>
      <vt:lpstr>“the world is so big and I am so small I do not like it at all at all”.      “The Condition of England Question:                                         w                 www.davidalton.net ”         “sharp elbowed Britain.”  </vt:lpstr>
      <vt:lpstr>Slide 20</vt:lpstr>
      <vt:lpstr>Slide 21</vt:lpstr>
      <vt:lpstr>Slide 22</vt:lpstr>
      <vt:lpstr>They always vote at their party’s call and never ever think for themselves at all….W.S.Gilbert</vt:lpstr>
      <vt:lpstr>Slide 24</vt:lpstr>
      <vt:lpstr>Slide 25</vt:lpstr>
      <vt:lpstr>Slide 26</vt:lpstr>
      <vt:lpstr>Slide 27</vt:lpstr>
      <vt:lpstr>Slide 28</vt:lpstr>
      <vt:lpstr>Parliament first met in 1265 in Westminster Hall</vt:lpstr>
      <vt:lpstr>The Tolpuddle Martyrs, the Chartists, the Abolitionists, the Suffragettes,</vt:lpstr>
      <vt:lpstr>"Here the struggle for religious freedom has been strongly connected with the struggle for democracy itself" Shami Chakrabati, Director of Liberty</vt:lpstr>
      <vt:lpstr>The Quakers, William Wilberforce, Thomas Clarkson, Granville Sharpe, Olaudah Equiano, Josiah Wedgewood, John Newton, and the Liverpool MP William Roscoe.  </vt:lpstr>
      <vt:lpstr> “I have no sufficient data to warrant calculation but I suppose not less than one hundred thousand slaves are exported annually from all parts of Africa, and that more than one half of these are exported in English ships.” – John Newton </vt:lpstr>
      <vt:lpstr>Slide 34</vt:lpstr>
      <vt:lpstr>Slide 35</vt:lpstr>
      <vt:lpstr>Slide 36</vt:lpstr>
      <vt:lpstr>Slide 37</vt:lpstr>
      <vt:lpstr>“Escape from Camp 14” – to be published by Penguin March 2012</vt:lpstr>
      <vt:lpstr>Pyongyang University of Science and Technology – with Dr. James Kim and Baroness Cox</vt:lpstr>
      <vt:lpstr>“if not me who?” -“if not now, when?” </vt:lpstr>
      <vt:lpstr>Helsinki With A Korean Face</vt:lpstr>
      <vt:lpstr>Slide 42</vt:lpstr>
      <vt:lpstr>Daw Aung San Suu Kyi - and giving evidence at the American Congress about the plight of Burma’s Karen people.</vt:lpstr>
      <vt:lpstr>The Arab Spring and the plight of the region’s minorities</vt:lpstr>
      <vt:lpstr>Slide 45</vt:lpstr>
      <vt:lpstr>Slide 46</vt:lpstr>
      <vt:lpstr>Pakistan’s murdered Minister for Minorities: Shabaz Bhatti </vt:lpstr>
      <vt:lpstr>Slide 48</vt:lpstr>
      <vt:lpstr>Slide 49</vt:lpstr>
      <vt:lpstr>Liverpool Hope University Bringing About Political Change</vt:lpstr>
    </vt:vector>
  </TitlesOfParts>
  <Company>Houses of Parliament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Bringing About Political Change</dc:title>
  <dc:creator>altond</dc:creator>
  <cp:lastModifiedBy>altond</cp:lastModifiedBy>
  <cp:revision>51</cp:revision>
  <dcterms:created xsi:type="dcterms:W3CDTF">2012-02-19T20:02:54Z</dcterms:created>
  <dcterms:modified xsi:type="dcterms:W3CDTF">2012-02-20T20:59:55Z</dcterms:modified>
</cp:coreProperties>
</file>