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256" r:id="rId2"/>
    <p:sldId id="257" r:id="rId3"/>
    <p:sldId id="317" r:id="rId4"/>
    <p:sldId id="320" r:id="rId5"/>
    <p:sldId id="313" r:id="rId6"/>
    <p:sldId id="315" r:id="rId7"/>
    <p:sldId id="321" r:id="rId8"/>
    <p:sldId id="319" r:id="rId9"/>
    <p:sldId id="258" r:id="rId10"/>
    <p:sldId id="259" r:id="rId11"/>
    <p:sldId id="260" r:id="rId12"/>
    <p:sldId id="261" r:id="rId13"/>
    <p:sldId id="322" r:id="rId14"/>
    <p:sldId id="267" r:id="rId15"/>
    <p:sldId id="268" r:id="rId16"/>
    <p:sldId id="262" r:id="rId17"/>
    <p:sldId id="269" r:id="rId18"/>
    <p:sldId id="263" r:id="rId19"/>
    <p:sldId id="323" r:id="rId20"/>
    <p:sldId id="270" r:id="rId21"/>
    <p:sldId id="324" r:id="rId22"/>
    <p:sldId id="325" r:id="rId23"/>
    <p:sldId id="326" r:id="rId24"/>
    <p:sldId id="271" r:id="rId25"/>
    <p:sldId id="327" r:id="rId26"/>
    <p:sldId id="328" r:id="rId27"/>
    <p:sldId id="329" r:id="rId28"/>
    <p:sldId id="330" r:id="rId29"/>
    <p:sldId id="273" r:id="rId30"/>
    <p:sldId id="274" r:id="rId31"/>
    <p:sldId id="331" r:id="rId32"/>
    <p:sldId id="275" r:id="rId33"/>
    <p:sldId id="332" r:id="rId34"/>
    <p:sldId id="333" r:id="rId35"/>
    <p:sldId id="276" r:id="rId36"/>
    <p:sldId id="277" r:id="rId37"/>
    <p:sldId id="278" r:id="rId38"/>
    <p:sldId id="279" r:id="rId39"/>
    <p:sldId id="280" r:id="rId40"/>
    <p:sldId id="281" r:id="rId41"/>
    <p:sldId id="282" r:id="rId42"/>
    <p:sldId id="283" r:id="rId43"/>
    <p:sldId id="284" r:id="rId44"/>
    <p:sldId id="285" r:id="rId45"/>
    <p:sldId id="286" r:id="rId46"/>
    <p:sldId id="287" r:id="rId47"/>
    <p:sldId id="288" r:id="rId48"/>
    <p:sldId id="289" r:id="rId49"/>
    <p:sldId id="290" r:id="rId50"/>
    <p:sldId id="291" r:id="rId51"/>
    <p:sldId id="292" r:id="rId52"/>
    <p:sldId id="293" r:id="rId53"/>
    <p:sldId id="294" r:id="rId54"/>
    <p:sldId id="295" r:id="rId55"/>
    <p:sldId id="296" r:id="rId56"/>
    <p:sldId id="297" r:id="rId57"/>
    <p:sldId id="298" r:id="rId58"/>
    <p:sldId id="299" r:id="rId59"/>
    <p:sldId id="300" r:id="rId60"/>
    <p:sldId id="301" r:id="rId61"/>
    <p:sldId id="302" r:id="rId62"/>
    <p:sldId id="303" r:id="rId63"/>
    <p:sldId id="334" r:id="rId64"/>
    <p:sldId id="264" r:id="rId65"/>
    <p:sldId id="265" r:id="rId66"/>
    <p:sldId id="266" r:id="rId67"/>
    <p:sldId id="304" r:id="rId68"/>
    <p:sldId id="305" r:id="rId69"/>
    <p:sldId id="306" r:id="rId70"/>
    <p:sldId id="307" r:id="rId71"/>
    <p:sldId id="308" r:id="rId72"/>
    <p:sldId id="309" r:id="rId73"/>
    <p:sldId id="310" r:id="rId74"/>
    <p:sldId id="311" r:id="rId75"/>
    <p:sldId id="312"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588" autoAdjust="0"/>
    <p:restoredTop sz="94624" autoAdjust="0"/>
  </p:normalViewPr>
  <p:slideViewPr>
    <p:cSldViewPr>
      <p:cViewPr>
        <p:scale>
          <a:sx n="100" d="100"/>
          <a:sy n="100" d="100"/>
        </p:scale>
        <p:origin x="-78" y="1146"/>
      </p:cViewPr>
      <p:guideLst>
        <p:guide orient="horz" pos="2160"/>
        <p:guide pos="2880"/>
      </p:guideLst>
    </p:cSldViewPr>
  </p:slideViewPr>
  <p:outlineViewPr>
    <p:cViewPr>
      <p:scale>
        <a:sx n="33" d="100"/>
        <a:sy n="33" d="100"/>
      </p:scale>
      <p:origin x="0" y="7734"/>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81A83B-A42A-4C5D-8E88-083288314F52}" type="datetimeFigureOut">
              <a:rPr lang="en-GB" smtClean="0"/>
              <a:pPr/>
              <a:t>26/09/2011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5D7F94E-3169-4726-B2CD-882C74A21228}"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35D7F94E-3169-4726-B2CD-882C74A21228}" type="slidenum">
              <a:rPr lang="en-GB" smtClean="0"/>
              <a:pPr/>
              <a:t>11</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3435CEE-A028-4CBF-8C55-5A2481627716}" type="datetimeFigureOut">
              <a:rPr lang="en-GB" smtClean="0"/>
              <a:pPr/>
              <a:t>26/09/2011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2A38F6-9DCA-4308-8B47-F4545FA18D3F}"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3435CEE-A028-4CBF-8C55-5A2481627716}" type="datetimeFigureOut">
              <a:rPr lang="en-GB" smtClean="0"/>
              <a:pPr/>
              <a:t>26/09/2011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2A38F6-9DCA-4308-8B47-F4545FA18D3F}"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3435CEE-A028-4CBF-8C55-5A2481627716}" type="datetimeFigureOut">
              <a:rPr lang="en-GB" smtClean="0"/>
              <a:pPr/>
              <a:t>26/09/2011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2A38F6-9DCA-4308-8B47-F4545FA18D3F}"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3435CEE-A028-4CBF-8C55-5A2481627716}" type="datetimeFigureOut">
              <a:rPr lang="en-GB" smtClean="0"/>
              <a:pPr/>
              <a:t>26/09/2011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2A38F6-9DCA-4308-8B47-F4545FA18D3F}"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435CEE-A028-4CBF-8C55-5A2481627716}" type="datetimeFigureOut">
              <a:rPr lang="en-GB" smtClean="0"/>
              <a:pPr/>
              <a:t>26/09/2011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2A38F6-9DCA-4308-8B47-F4545FA18D3F}"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3435CEE-A028-4CBF-8C55-5A2481627716}" type="datetimeFigureOut">
              <a:rPr lang="en-GB" smtClean="0"/>
              <a:pPr/>
              <a:t>26/09/2011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2A38F6-9DCA-4308-8B47-F4545FA18D3F}"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3435CEE-A028-4CBF-8C55-5A2481627716}" type="datetimeFigureOut">
              <a:rPr lang="en-GB" smtClean="0"/>
              <a:pPr/>
              <a:t>26/09/2011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02A38F6-9DCA-4308-8B47-F4545FA18D3F}"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3435CEE-A028-4CBF-8C55-5A2481627716}" type="datetimeFigureOut">
              <a:rPr lang="en-GB" smtClean="0"/>
              <a:pPr/>
              <a:t>26/09/2011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02A38F6-9DCA-4308-8B47-F4545FA18D3F}"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435CEE-A028-4CBF-8C55-5A2481627716}" type="datetimeFigureOut">
              <a:rPr lang="en-GB" smtClean="0"/>
              <a:pPr/>
              <a:t>26/09/2011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02A38F6-9DCA-4308-8B47-F4545FA18D3F}"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435CEE-A028-4CBF-8C55-5A2481627716}" type="datetimeFigureOut">
              <a:rPr lang="en-GB" smtClean="0"/>
              <a:pPr/>
              <a:t>26/09/2011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2A38F6-9DCA-4308-8B47-F4545FA18D3F}"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435CEE-A028-4CBF-8C55-5A2481627716}" type="datetimeFigureOut">
              <a:rPr lang="en-GB" smtClean="0"/>
              <a:pPr/>
              <a:t>26/09/2011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2A38F6-9DCA-4308-8B47-F4545FA18D3F}"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435CEE-A028-4CBF-8C55-5A2481627716}" type="datetimeFigureOut">
              <a:rPr lang="en-GB" smtClean="0"/>
              <a:pPr/>
              <a:t>26/09/2011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2A38F6-9DCA-4308-8B47-F4545FA18D3F}"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6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7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315416"/>
            <a:ext cx="12169352" cy="3098825"/>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a:r>
              <a:rPr lang="en-GB"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Educating for good </a:t>
            </a:r>
            <a:br>
              <a:rPr lang="en-GB"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GB"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science and good ethics</a:t>
            </a:r>
            <a:endParaRPr lang="en-GB"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Subtitle 2"/>
          <p:cNvSpPr>
            <a:spLocks noGrp="1"/>
          </p:cNvSpPr>
          <p:nvPr>
            <p:ph type="subTitle" idx="1"/>
          </p:nvPr>
        </p:nvSpPr>
        <p:spPr>
          <a:xfrm>
            <a:off x="3275856" y="2852936"/>
            <a:ext cx="5112568" cy="3048744"/>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GB" sz="3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Educating for Virtue</a:t>
            </a:r>
            <a:endParaRPr lang="en-GB" sz="3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4" name="TextBox 3"/>
          <p:cNvSpPr txBox="1"/>
          <p:nvPr/>
        </p:nvSpPr>
        <p:spPr>
          <a:xfrm>
            <a:off x="3635896" y="4509120"/>
            <a:ext cx="8640960" cy="523220"/>
          </a:xfrm>
          <a:prstGeom prst="rect">
            <a:avLst/>
          </a:prstGeom>
          <a:noFill/>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GB" sz="2800" b="1" i="1" dirty="0" smtClean="0">
                <a:ln/>
                <a:solidFill>
                  <a:schemeClr val="accent3"/>
                </a:solidFill>
              </a:rPr>
              <a:t>Lord Alton of Liverpool - PUST 2011</a:t>
            </a:r>
            <a:endParaRPr lang="en-GB" sz="2800" b="1" i="1" dirty="0">
              <a:ln/>
              <a:solidFill>
                <a:schemeClr val="accent3"/>
              </a:solidFill>
            </a:endParaRPr>
          </a:p>
        </p:txBody>
      </p:sp>
      <p:pic>
        <p:nvPicPr>
          <p:cNvPr id="6" name="Picture 3" descr="C:\Users\ALTOND\Pictures\Pust Logo.jpg"/>
          <p:cNvPicPr>
            <a:picLocks noChangeAspect="1" noChangeArrowheads="1"/>
          </p:cNvPicPr>
          <p:nvPr/>
        </p:nvPicPr>
        <p:blipFill>
          <a:blip r:embed="rId2" cstate="print"/>
          <a:srcRect/>
          <a:stretch>
            <a:fillRect/>
          </a:stretch>
        </p:blipFill>
        <p:spPr bwMode="auto">
          <a:xfrm>
            <a:off x="467544" y="2348880"/>
            <a:ext cx="3024336" cy="37311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balanced" dir="t">
                <a:rot lat="0" lon="0" rev="2100000"/>
              </a:lightRig>
            </a:scene3d>
            <a:sp3d extrusionH="57150" prstMaterial="metal">
              <a:bevelT w="38100" h="25400"/>
              <a:contourClr>
                <a:schemeClr val="bg2"/>
              </a:contourClr>
            </a:sp3d>
          </a:bodyPr>
          <a:lstStyle/>
          <a:p>
            <a:r>
              <a:rPr lang="en-GB" b="1" dirty="0" smtClean="0">
                <a:ln w="50800"/>
                <a:solidFill>
                  <a:schemeClr val="bg1">
                    <a:shade val="50000"/>
                  </a:schemeClr>
                </a:solidFill>
              </a:rPr>
              <a:t>1. The subject of the lecture</a:t>
            </a:r>
            <a:endParaRPr lang="en-GB" b="1" dirty="0">
              <a:ln w="50800"/>
              <a:solidFill>
                <a:schemeClr val="bg1">
                  <a:shade val="50000"/>
                </a:schemeClr>
              </a:solidFill>
            </a:endParaRPr>
          </a:p>
        </p:txBody>
      </p:sp>
      <p:pic>
        <p:nvPicPr>
          <p:cNvPr id="2050" name="Picture 2"/>
          <p:cNvPicPr>
            <a:picLocks noChangeAspect="1" noChangeArrowheads="1"/>
          </p:cNvPicPr>
          <p:nvPr/>
        </p:nvPicPr>
        <p:blipFill>
          <a:blip r:embed="rId2" cstate="print"/>
          <a:srcRect/>
          <a:stretch>
            <a:fillRect/>
          </a:stretch>
        </p:blipFill>
        <p:spPr bwMode="auto">
          <a:xfrm>
            <a:off x="539553" y="1556793"/>
            <a:ext cx="1800200" cy="19965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1" name="Picture 3"/>
          <p:cNvPicPr>
            <a:picLocks noChangeAspect="1" noChangeArrowheads="1"/>
          </p:cNvPicPr>
          <p:nvPr/>
        </p:nvPicPr>
        <p:blipFill>
          <a:blip r:embed="rId3" cstate="print"/>
          <a:srcRect/>
          <a:stretch>
            <a:fillRect/>
          </a:stretch>
        </p:blipFill>
        <p:spPr bwMode="auto">
          <a:xfrm>
            <a:off x="2555776" y="1556794"/>
            <a:ext cx="2520280" cy="2042296"/>
          </a:xfrm>
          <a:prstGeom prst="rect">
            <a:avLst/>
          </a:prstGeom>
          <a:ln>
            <a:noFill/>
          </a:ln>
          <a:effectLst>
            <a:outerShdw blurRad="190500" algn="tl" rotWithShape="0">
              <a:srgbClr val="000000">
                <a:alpha val="70000"/>
              </a:srgbClr>
            </a:outerShdw>
          </a:effectLst>
        </p:spPr>
      </p:pic>
      <p:pic>
        <p:nvPicPr>
          <p:cNvPr id="2052" name="Picture 4"/>
          <p:cNvPicPr>
            <a:picLocks noChangeAspect="1" noChangeArrowheads="1"/>
          </p:cNvPicPr>
          <p:nvPr/>
        </p:nvPicPr>
        <p:blipFill>
          <a:blip r:embed="rId4" cstate="print"/>
          <a:srcRect/>
          <a:stretch>
            <a:fillRect/>
          </a:stretch>
        </p:blipFill>
        <p:spPr bwMode="auto">
          <a:xfrm>
            <a:off x="5292080" y="1556792"/>
            <a:ext cx="3270586" cy="37444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3" name="Picture 5"/>
          <p:cNvPicPr>
            <a:picLocks noChangeAspect="1" noChangeArrowheads="1"/>
          </p:cNvPicPr>
          <p:nvPr/>
        </p:nvPicPr>
        <p:blipFill>
          <a:blip r:embed="rId5" cstate="print"/>
          <a:srcRect/>
          <a:stretch>
            <a:fillRect/>
          </a:stretch>
        </p:blipFill>
        <p:spPr bwMode="auto">
          <a:xfrm>
            <a:off x="539552" y="3789040"/>
            <a:ext cx="1817078" cy="2736305"/>
          </a:xfrm>
          <a:prstGeom prst="rect">
            <a:avLst/>
          </a:prstGeom>
          <a:ln>
            <a:noFill/>
          </a:ln>
          <a:effectLst>
            <a:softEdge rad="112500"/>
          </a:effectLst>
        </p:spPr>
      </p:pic>
      <p:pic>
        <p:nvPicPr>
          <p:cNvPr id="2054" name="Picture 6"/>
          <p:cNvPicPr>
            <a:picLocks noChangeAspect="1" noChangeArrowheads="1"/>
          </p:cNvPicPr>
          <p:nvPr/>
        </p:nvPicPr>
        <p:blipFill>
          <a:blip r:embed="rId6" cstate="print"/>
          <a:srcRect/>
          <a:stretch>
            <a:fillRect/>
          </a:stretch>
        </p:blipFill>
        <p:spPr bwMode="auto">
          <a:xfrm>
            <a:off x="2555776" y="3789041"/>
            <a:ext cx="2520280" cy="15304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5" name="Picture 7"/>
          <p:cNvPicPr>
            <a:picLocks noChangeAspect="1" noChangeArrowheads="1"/>
          </p:cNvPicPr>
          <p:nvPr/>
        </p:nvPicPr>
        <p:blipFill>
          <a:blip r:embed="rId7" cstate="print"/>
          <a:srcRect/>
          <a:stretch>
            <a:fillRect/>
          </a:stretch>
        </p:blipFill>
        <p:spPr bwMode="auto">
          <a:xfrm>
            <a:off x="2555776" y="5029794"/>
            <a:ext cx="1296144" cy="14955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056" name="Picture 8"/>
          <p:cNvPicPr>
            <a:picLocks noChangeAspect="1" noChangeArrowheads="1"/>
          </p:cNvPicPr>
          <p:nvPr/>
        </p:nvPicPr>
        <p:blipFill>
          <a:blip r:embed="rId8" cstate="print"/>
          <a:srcRect/>
          <a:stretch>
            <a:fillRect/>
          </a:stretch>
        </p:blipFill>
        <p:spPr bwMode="auto">
          <a:xfrm>
            <a:off x="3779912" y="5445225"/>
            <a:ext cx="1296144" cy="109123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057" name="Picture 9"/>
          <p:cNvPicPr>
            <a:picLocks noChangeAspect="1" noChangeArrowheads="1"/>
          </p:cNvPicPr>
          <p:nvPr/>
        </p:nvPicPr>
        <p:blipFill>
          <a:blip r:embed="rId9" cstate="print"/>
          <a:srcRect/>
          <a:stretch>
            <a:fillRect/>
          </a:stretch>
        </p:blipFill>
        <p:spPr bwMode="auto">
          <a:xfrm>
            <a:off x="5292079" y="5445225"/>
            <a:ext cx="1620179" cy="108012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balanced" dir="t">
                <a:rot lat="0" lon="0" rev="2100000"/>
              </a:lightRig>
            </a:scene3d>
            <a:sp3d extrusionH="57150" prstMaterial="metal">
              <a:bevelT w="38100" h="25400"/>
              <a:contourClr>
                <a:schemeClr val="bg2"/>
              </a:contourClr>
            </a:sp3d>
          </a:bodyPr>
          <a:lstStyle/>
          <a:p>
            <a:r>
              <a:rPr lang="en-GB" b="1" dirty="0" smtClean="0">
                <a:ln w="50800"/>
                <a:solidFill>
                  <a:schemeClr val="bg1">
                    <a:shade val="50000"/>
                  </a:schemeClr>
                </a:solidFill>
              </a:rPr>
              <a:t>The subject of the lecture</a:t>
            </a:r>
            <a:endParaRPr lang="en-GB" b="1" dirty="0">
              <a:ln w="50800"/>
              <a:solidFill>
                <a:schemeClr val="bg1">
                  <a:shade val="50000"/>
                </a:schemeClr>
              </a:solidFill>
            </a:endParaRPr>
          </a:p>
        </p:txBody>
      </p:sp>
      <p:pic>
        <p:nvPicPr>
          <p:cNvPr id="3075" name="Picture 3"/>
          <p:cNvPicPr>
            <a:picLocks noChangeAspect="1" noChangeArrowheads="1"/>
          </p:cNvPicPr>
          <p:nvPr/>
        </p:nvPicPr>
        <p:blipFill>
          <a:blip r:embed="rId3" cstate="print"/>
          <a:srcRect/>
          <a:stretch>
            <a:fillRect/>
          </a:stretch>
        </p:blipFill>
        <p:spPr bwMode="auto">
          <a:xfrm>
            <a:off x="2483768" y="2204864"/>
            <a:ext cx="2016224" cy="23042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6" name="Picture 4"/>
          <p:cNvPicPr>
            <a:picLocks noChangeAspect="1" noChangeArrowheads="1"/>
          </p:cNvPicPr>
          <p:nvPr/>
        </p:nvPicPr>
        <p:blipFill>
          <a:blip r:embed="rId4" cstate="print"/>
          <a:srcRect/>
          <a:stretch>
            <a:fillRect/>
          </a:stretch>
        </p:blipFill>
        <p:spPr bwMode="auto">
          <a:xfrm>
            <a:off x="4657344" y="2204864"/>
            <a:ext cx="1877542" cy="23042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7" name="Picture 5"/>
          <p:cNvPicPr>
            <a:picLocks noChangeAspect="1" noChangeArrowheads="1"/>
          </p:cNvPicPr>
          <p:nvPr/>
        </p:nvPicPr>
        <p:blipFill>
          <a:blip r:embed="rId5" cstate="print"/>
          <a:srcRect/>
          <a:stretch>
            <a:fillRect/>
          </a:stretch>
        </p:blipFill>
        <p:spPr bwMode="auto">
          <a:xfrm>
            <a:off x="6732240" y="2204864"/>
            <a:ext cx="1728192" cy="23042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84" name="Picture 12"/>
          <p:cNvPicPr>
            <a:picLocks noChangeAspect="1" noChangeArrowheads="1"/>
          </p:cNvPicPr>
          <p:nvPr/>
        </p:nvPicPr>
        <p:blipFill>
          <a:blip r:embed="rId6" cstate="print"/>
          <a:srcRect/>
          <a:stretch>
            <a:fillRect/>
          </a:stretch>
        </p:blipFill>
        <p:spPr bwMode="auto">
          <a:xfrm>
            <a:off x="662529" y="2204863"/>
            <a:ext cx="1677223" cy="23042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xtBox 15"/>
          <p:cNvSpPr txBox="1"/>
          <p:nvPr/>
        </p:nvSpPr>
        <p:spPr>
          <a:xfrm>
            <a:off x="683568" y="4725144"/>
            <a:ext cx="1656184" cy="646331"/>
          </a:xfrm>
          <a:prstGeom prst="rect">
            <a:avLst/>
          </a:prstGeom>
          <a:noFill/>
          <a:ln>
            <a:solidFill>
              <a:schemeClr val="bg1"/>
            </a:solidFill>
          </a:ln>
        </p:spPr>
        <p:txBody>
          <a:bodyPr wrap="square" rtlCol="0">
            <a:spAutoFit/>
          </a:bodyPr>
          <a:lstStyle/>
          <a:p>
            <a:pPr algn="ctr"/>
            <a:r>
              <a:rPr lang="en-GB" dirty="0" smtClean="0">
                <a:solidFill>
                  <a:schemeClr val="bg1"/>
                </a:solidFill>
              </a:rPr>
              <a:t>Johannes </a:t>
            </a:r>
            <a:r>
              <a:rPr lang="en-GB" dirty="0" err="1" smtClean="0">
                <a:solidFill>
                  <a:schemeClr val="bg1"/>
                </a:solidFill>
              </a:rPr>
              <a:t>Kepler</a:t>
            </a:r>
            <a:endParaRPr lang="en-GB" dirty="0">
              <a:solidFill>
                <a:schemeClr val="bg1"/>
              </a:solidFill>
            </a:endParaRPr>
          </a:p>
        </p:txBody>
      </p:sp>
      <p:sp>
        <p:nvSpPr>
          <p:cNvPr id="17" name="TextBox 16"/>
          <p:cNvSpPr txBox="1"/>
          <p:nvPr/>
        </p:nvSpPr>
        <p:spPr>
          <a:xfrm>
            <a:off x="2483768" y="4725144"/>
            <a:ext cx="2016224" cy="646331"/>
          </a:xfrm>
          <a:prstGeom prst="rect">
            <a:avLst/>
          </a:prstGeom>
          <a:noFill/>
          <a:ln>
            <a:solidFill>
              <a:schemeClr val="bg1"/>
            </a:solidFill>
          </a:ln>
        </p:spPr>
        <p:txBody>
          <a:bodyPr wrap="square" rtlCol="0">
            <a:spAutoFit/>
          </a:bodyPr>
          <a:lstStyle/>
          <a:p>
            <a:pPr algn="ctr"/>
            <a:r>
              <a:rPr lang="en-GB" dirty="0" err="1" smtClean="0">
                <a:solidFill>
                  <a:schemeClr val="bg1"/>
                </a:solidFill>
              </a:rPr>
              <a:t>Nicolaus</a:t>
            </a:r>
            <a:r>
              <a:rPr lang="en-GB" dirty="0" smtClean="0">
                <a:solidFill>
                  <a:schemeClr val="bg1"/>
                </a:solidFill>
              </a:rPr>
              <a:t> Copernicus</a:t>
            </a:r>
            <a:endParaRPr lang="en-GB" dirty="0">
              <a:solidFill>
                <a:schemeClr val="bg1"/>
              </a:solidFill>
            </a:endParaRPr>
          </a:p>
        </p:txBody>
      </p:sp>
      <p:sp>
        <p:nvSpPr>
          <p:cNvPr id="18" name="TextBox 17"/>
          <p:cNvSpPr txBox="1"/>
          <p:nvPr/>
        </p:nvSpPr>
        <p:spPr>
          <a:xfrm>
            <a:off x="4644008" y="4725144"/>
            <a:ext cx="1944216" cy="646331"/>
          </a:xfrm>
          <a:prstGeom prst="rect">
            <a:avLst/>
          </a:prstGeom>
          <a:noFill/>
          <a:ln>
            <a:solidFill>
              <a:schemeClr val="bg1"/>
            </a:solidFill>
          </a:ln>
        </p:spPr>
        <p:txBody>
          <a:bodyPr wrap="square" rtlCol="0">
            <a:spAutoFit/>
          </a:bodyPr>
          <a:lstStyle/>
          <a:p>
            <a:pPr algn="ctr"/>
            <a:r>
              <a:rPr lang="en-GB" dirty="0" smtClean="0">
                <a:solidFill>
                  <a:schemeClr val="bg1"/>
                </a:solidFill>
              </a:rPr>
              <a:t>Galileo </a:t>
            </a:r>
          </a:p>
          <a:p>
            <a:pPr algn="ctr"/>
            <a:r>
              <a:rPr lang="en-GB" dirty="0" err="1" smtClean="0">
                <a:solidFill>
                  <a:schemeClr val="bg1"/>
                </a:solidFill>
              </a:rPr>
              <a:t>Galilei</a:t>
            </a:r>
            <a:endParaRPr lang="en-GB" dirty="0">
              <a:solidFill>
                <a:schemeClr val="bg1"/>
              </a:solidFill>
            </a:endParaRPr>
          </a:p>
        </p:txBody>
      </p:sp>
      <p:sp>
        <p:nvSpPr>
          <p:cNvPr id="19" name="TextBox 18"/>
          <p:cNvSpPr txBox="1"/>
          <p:nvPr/>
        </p:nvSpPr>
        <p:spPr>
          <a:xfrm>
            <a:off x="6732240" y="4725144"/>
            <a:ext cx="1728192" cy="646331"/>
          </a:xfrm>
          <a:prstGeom prst="rect">
            <a:avLst/>
          </a:prstGeom>
          <a:noFill/>
          <a:ln>
            <a:solidFill>
              <a:schemeClr val="bg1"/>
            </a:solidFill>
          </a:ln>
        </p:spPr>
        <p:txBody>
          <a:bodyPr wrap="square" rtlCol="0">
            <a:spAutoFit/>
          </a:bodyPr>
          <a:lstStyle/>
          <a:p>
            <a:pPr algn="ctr"/>
            <a:r>
              <a:rPr lang="en-GB" dirty="0" smtClean="0">
                <a:solidFill>
                  <a:schemeClr val="bg1"/>
                </a:solidFill>
              </a:rPr>
              <a:t>Isaac </a:t>
            </a:r>
          </a:p>
          <a:p>
            <a:pPr algn="ctr"/>
            <a:r>
              <a:rPr lang="en-GB" dirty="0" smtClean="0">
                <a:solidFill>
                  <a:schemeClr val="bg1"/>
                </a:solidFill>
              </a:rPr>
              <a:t>Newton</a:t>
            </a:r>
            <a:endParaRPr lang="en-GB"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balanced" dir="t">
                <a:rot lat="0" lon="0" rev="2100000"/>
              </a:lightRig>
            </a:scene3d>
            <a:sp3d extrusionH="57150" prstMaterial="metal">
              <a:bevelT w="38100" h="25400"/>
              <a:contourClr>
                <a:schemeClr val="bg2"/>
              </a:contourClr>
            </a:sp3d>
          </a:bodyPr>
          <a:lstStyle/>
          <a:p>
            <a:r>
              <a:rPr lang="en-GB" b="1" dirty="0" smtClean="0">
                <a:ln w="50800"/>
                <a:solidFill>
                  <a:schemeClr val="bg1">
                    <a:shade val="50000"/>
                  </a:schemeClr>
                </a:solidFill>
              </a:rPr>
              <a:t>The subject of the lecture</a:t>
            </a:r>
            <a:endParaRPr lang="en-GB" b="1" dirty="0">
              <a:ln w="50800"/>
              <a:solidFill>
                <a:schemeClr val="bg1">
                  <a:shade val="50000"/>
                </a:schemeClr>
              </a:solidFill>
            </a:endParaRPr>
          </a:p>
        </p:txBody>
      </p:sp>
      <p:pic>
        <p:nvPicPr>
          <p:cNvPr id="4" name="Picture 8"/>
          <p:cNvPicPr>
            <a:picLocks noChangeAspect="1" noChangeArrowheads="1"/>
          </p:cNvPicPr>
          <p:nvPr/>
        </p:nvPicPr>
        <p:blipFill>
          <a:blip r:embed="rId2" cstate="print"/>
          <a:srcRect/>
          <a:stretch>
            <a:fillRect/>
          </a:stretch>
        </p:blipFill>
        <p:spPr bwMode="auto">
          <a:xfrm>
            <a:off x="2123728" y="2204864"/>
            <a:ext cx="1440160" cy="2088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9"/>
          <p:cNvPicPr>
            <a:picLocks noChangeAspect="1" noChangeArrowheads="1"/>
          </p:cNvPicPr>
          <p:nvPr/>
        </p:nvPicPr>
        <p:blipFill>
          <a:blip r:embed="rId3" cstate="print"/>
          <a:srcRect/>
          <a:stretch>
            <a:fillRect/>
          </a:stretch>
        </p:blipFill>
        <p:spPr bwMode="auto">
          <a:xfrm>
            <a:off x="3635896" y="2204864"/>
            <a:ext cx="1584176" cy="20947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10"/>
          <p:cNvPicPr>
            <a:picLocks noChangeAspect="1" noChangeArrowheads="1"/>
          </p:cNvPicPr>
          <p:nvPr/>
        </p:nvPicPr>
        <p:blipFill>
          <a:blip r:embed="rId4" cstate="print"/>
          <a:srcRect/>
          <a:stretch>
            <a:fillRect/>
          </a:stretch>
        </p:blipFill>
        <p:spPr bwMode="auto">
          <a:xfrm>
            <a:off x="5292080" y="2204864"/>
            <a:ext cx="1800200" cy="21178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11"/>
          <p:cNvPicPr>
            <a:picLocks noChangeAspect="1" noChangeArrowheads="1"/>
          </p:cNvPicPr>
          <p:nvPr/>
        </p:nvPicPr>
        <p:blipFill>
          <a:blip r:embed="rId5" cstate="print"/>
          <a:srcRect/>
          <a:stretch>
            <a:fillRect/>
          </a:stretch>
        </p:blipFill>
        <p:spPr bwMode="auto">
          <a:xfrm>
            <a:off x="7164288" y="2204864"/>
            <a:ext cx="1584176" cy="21132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noChangeArrowheads="1"/>
          </p:cNvPicPr>
          <p:nvPr/>
        </p:nvPicPr>
        <p:blipFill>
          <a:blip r:embed="rId6" cstate="print"/>
          <a:srcRect/>
          <a:stretch>
            <a:fillRect/>
          </a:stretch>
        </p:blipFill>
        <p:spPr bwMode="auto">
          <a:xfrm>
            <a:off x="395536" y="2204864"/>
            <a:ext cx="1656184" cy="2088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p:cNvSpPr txBox="1"/>
          <p:nvPr/>
        </p:nvSpPr>
        <p:spPr>
          <a:xfrm>
            <a:off x="395536" y="4437112"/>
            <a:ext cx="1656184" cy="646331"/>
          </a:xfrm>
          <a:prstGeom prst="rect">
            <a:avLst/>
          </a:prstGeom>
          <a:noFill/>
          <a:ln>
            <a:solidFill>
              <a:schemeClr val="bg1"/>
            </a:solidFill>
          </a:ln>
        </p:spPr>
        <p:txBody>
          <a:bodyPr wrap="square" rtlCol="0">
            <a:spAutoFit/>
          </a:bodyPr>
          <a:lstStyle/>
          <a:p>
            <a:pPr algn="ctr"/>
            <a:r>
              <a:rPr lang="en-GB" dirty="0" smtClean="0">
                <a:solidFill>
                  <a:schemeClr val="bg1"/>
                </a:solidFill>
              </a:rPr>
              <a:t>Charles </a:t>
            </a:r>
          </a:p>
          <a:p>
            <a:pPr algn="ctr"/>
            <a:r>
              <a:rPr lang="en-GB" dirty="0" smtClean="0">
                <a:solidFill>
                  <a:schemeClr val="bg1"/>
                </a:solidFill>
              </a:rPr>
              <a:t>Darwin</a:t>
            </a:r>
            <a:endParaRPr lang="en-GB" dirty="0">
              <a:solidFill>
                <a:schemeClr val="bg1"/>
              </a:solidFill>
            </a:endParaRPr>
          </a:p>
        </p:txBody>
      </p:sp>
      <p:sp>
        <p:nvSpPr>
          <p:cNvPr id="12" name="TextBox 11"/>
          <p:cNvSpPr txBox="1"/>
          <p:nvPr/>
        </p:nvSpPr>
        <p:spPr>
          <a:xfrm>
            <a:off x="2123728" y="4437112"/>
            <a:ext cx="1440160" cy="646331"/>
          </a:xfrm>
          <a:prstGeom prst="rect">
            <a:avLst/>
          </a:prstGeom>
          <a:noFill/>
          <a:ln>
            <a:solidFill>
              <a:schemeClr val="bg1"/>
            </a:solidFill>
          </a:ln>
        </p:spPr>
        <p:txBody>
          <a:bodyPr wrap="square" rtlCol="0">
            <a:spAutoFit/>
          </a:bodyPr>
          <a:lstStyle/>
          <a:p>
            <a:pPr algn="ctr"/>
            <a:r>
              <a:rPr lang="en-GB" dirty="0" smtClean="0">
                <a:solidFill>
                  <a:schemeClr val="bg1"/>
                </a:solidFill>
              </a:rPr>
              <a:t>James Clerk-Maxwell</a:t>
            </a:r>
            <a:endParaRPr lang="en-GB" dirty="0">
              <a:solidFill>
                <a:schemeClr val="bg1"/>
              </a:solidFill>
            </a:endParaRPr>
          </a:p>
        </p:txBody>
      </p:sp>
      <p:sp>
        <p:nvSpPr>
          <p:cNvPr id="13" name="TextBox 12"/>
          <p:cNvSpPr txBox="1"/>
          <p:nvPr/>
        </p:nvSpPr>
        <p:spPr>
          <a:xfrm>
            <a:off x="3635896" y="4437112"/>
            <a:ext cx="1584176" cy="646331"/>
          </a:xfrm>
          <a:prstGeom prst="rect">
            <a:avLst/>
          </a:prstGeom>
          <a:noFill/>
          <a:ln>
            <a:solidFill>
              <a:schemeClr val="bg1"/>
            </a:solidFill>
          </a:ln>
        </p:spPr>
        <p:txBody>
          <a:bodyPr wrap="square" rtlCol="0">
            <a:spAutoFit/>
          </a:bodyPr>
          <a:lstStyle/>
          <a:p>
            <a:pPr algn="ctr"/>
            <a:r>
              <a:rPr lang="en-GB" dirty="0" smtClean="0">
                <a:solidFill>
                  <a:schemeClr val="bg1"/>
                </a:solidFill>
              </a:rPr>
              <a:t>Albert </a:t>
            </a:r>
          </a:p>
          <a:p>
            <a:pPr algn="ctr"/>
            <a:r>
              <a:rPr lang="en-GB" dirty="0" smtClean="0">
                <a:solidFill>
                  <a:schemeClr val="bg1"/>
                </a:solidFill>
              </a:rPr>
              <a:t>Einstein</a:t>
            </a:r>
            <a:endParaRPr lang="en-GB" dirty="0">
              <a:solidFill>
                <a:schemeClr val="bg1"/>
              </a:solidFill>
            </a:endParaRPr>
          </a:p>
        </p:txBody>
      </p:sp>
      <p:sp>
        <p:nvSpPr>
          <p:cNvPr id="14" name="TextBox 13"/>
          <p:cNvSpPr txBox="1"/>
          <p:nvPr/>
        </p:nvSpPr>
        <p:spPr>
          <a:xfrm>
            <a:off x="5292080" y="4437112"/>
            <a:ext cx="1800200" cy="646331"/>
          </a:xfrm>
          <a:prstGeom prst="rect">
            <a:avLst/>
          </a:prstGeom>
          <a:noFill/>
          <a:ln>
            <a:solidFill>
              <a:schemeClr val="bg1"/>
            </a:solidFill>
          </a:ln>
        </p:spPr>
        <p:txBody>
          <a:bodyPr wrap="square" rtlCol="0">
            <a:spAutoFit/>
          </a:bodyPr>
          <a:lstStyle/>
          <a:p>
            <a:pPr algn="ctr"/>
            <a:r>
              <a:rPr lang="en-GB" dirty="0" smtClean="0">
                <a:solidFill>
                  <a:schemeClr val="bg1"/>
                </a:solidFill>
              </a:rPr>
              <a:t>Edwin </a:t>
            </a:r>
          </a:p>
          <a:p>
            <a:pPr algn="ctr"/>
            <a:r>
              <a:rPr lang="en-GB" dirty="0" smtClean="0">
                <a:solidFill>
                  <a:schemeClr val="bg1"/>
                </a:solidFill>
              </a:rPr>
              <a:t>Hubble</a:t>
            </a:r>
            <a:endParaRPr lang="en-GB" dirty="0">
              <a:solidFill>
                <a:schemeClr val="bg1"/>
              </a:solidFill>
            </a:endParaRPr>
          </a:p>
        </p:txBody>
      </p:sp>
      <p:sp>
        <p:nvSpPr>
          <p:cNvPr id="15" name="TextBox 14"/>
          <p:cNvSpPr txBox="1"/>
          <p:nvPr/>
        </p:nvSpPr>
        <p:spPr>
          <a:xfrm>
            <a:off x="7164288" y="4437112"/>
            <a:ext cx="1584176" cy="646331"/>
          </a:xfrm>
          <a:prstGeom prst="rect">
            <a:avLst/>
          </a:prstGeom>
          <a:noFill/>
          <a:ln>
            <a:solidFill>
              <a:schemeClr val="bg1"/>
            </a:solidFill>
          </a:ln>
        </p:spPr>
        <p:txBody>
          <a:bodyPr wrap="square" rtlCol="0">
            <a:spAutoFit/>
          </a:bodyPr>
          <a:lstStyle/>
          <a:p>
            <a:pPr algn="ctr"/>
            <a:r>
              <a:rPr lang="en-GB" dirty="0" smtClean="0">
                <a:solidFill>
                  <a:schemeClr val="bg1"/>
                </a:solidFill>
              </a:rPr>
              <a:t>Paul </a:t>
            </a:r>
          </a:p>
          <a:p>
            <a:pPr algn="ctr"/>
            <a:r>
              <a:rPr lang="en-GB" dirty="0" smtClean="0">
                <a:solidFill>
                  <a:schemeClr val="bg1"/>
                </a:solidFill>
              </a:rPr>
              <a:t>Dirac</a:t>
            </a:r>
            <a:endParaRPr lang="en-GB"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404664"/>
            <a:ext cx="8229600" cy="5217443"/>
          </a:xfrm>
        </p:spPr>
        <p:txBody>
          <a:bodyPr>
            <a:normAutofit fontScale="92500" lnSpcReduction="20000"/>
            <a:scene3d>
              <a:camera prst="orthographicFront"/>
              <a:lightRig rig="balanced" dir="t">
                <a:rot lat="0" lon="0" rev="2100000"/>
              </a:lightRig>
            </a:scene3d>
            <a:sp3d extrusionH="57150" prstMaterial="metal">
              <a:bevelT w="38100" h="25400"/>
              <a:contourClr>
                <a:schemeClr val="bg2"/>
              </a:contourClr>
            </a:sp3d>
          </a:bodyPr>
          <a:lstStyle/>
          <a:p>
            <a:pPr>
              <a:buNone/>
            </a:pPr>
            <a:endParaRPr lang="en-GB" sz="4300" b="1" dirty="0" smtClean="0">
              <a:ln w="50800"/>
              <a:solidFill>
                <a:schemeClr val="bg1">
                  <a:shade val="50000"/>
                </a:schemeClr>
              </a:solidFill>
            </a:endParaRPr>
          </a:p>
          <a:p>
            <a:pPr>
              <a:buNone/>
            </a:pPr>
            <a:r>
              <a:rPr lang="en-GB" sz="4300" b="1" dirty="0" smtClean="0">
                <a:ln w="50800"/>
                <a:solidFill>
                  <a:schemeClr val="bg1">
                    <a:shade val="50000"/>
                  </a:schemeClr>
                </a:solidFill>
              </a:rPr>
              <a:t>The subject of the lecture</a:t>
            </a:r>
          </a:p>
          <a:p>
            <a:pPr>
              <a:buNone/>
            </a:pPr>
            <a:endParaRPr lang="en-GB" b="1" dirty="0" smtClean="0">
              <a:ln w="50800"/>
              <a:solidFill>
                <a:schemeClr val="bg1">
                  <a:shade val="50000"/>
                </a:schemeClr>
              </a:solidFill>
            </a:endParaRPr>
          </a:p>
          <a:p>
            <a:pPr>
              <a:buNone/>
            </a:pPr>
            <a:endParaRPr lang="en-GB" b="1" dirty="0" smtClean="0">
              <a:ln w="50800"/>
              <a:solidFill>
                <a:schemeClr val="bg1">
                  <a:shade val="50000"/>
                </a:schemeClr>
              </a:solidFill>
            </a:endParaRPr>
          </a:p>
          <a:p>
            <a:pPr>
              <a:buNone/>
            </a:pPr>
            <a:r>
              <a:rPr lang="en-GB" b="1" dirty="0" smtClean="0">
                <a:ln w="50800"/>
                <a:solidFill>
                  <a:schemeClr val="bg1">
                    <a:shade val="50000"/>
                  </a:schemeClr>
                </a:solidFill>
              </a:rPr>
              <a:t> </a:t>
            </a:r>
            <a:r>
              <a:rPr lang="en-GB"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During the last century mankind has made huge scientific advances, and that these have had unquestionable benefits for civilisation. Yet with these great achievements have come new challenges that we must overcome if this progress is to continue. The promotion of a good scientific education is essential if the multitude of problems we face are to be conquered. </a:t>
            </a:r>
          </a:p>
          <a:p>
            <a:pPr>
              <a:buNone/>
            </a:pPr>
            <a:endParaRPr lang="en-GB" b="1" dirty="0">
              <a:ln w="50800"/>
              <a:solidFill>
                <a:schemeClr val="bg1">
                  <a:shade val="50000"/>
                </a:schemeClr>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260648"/>
            <a:ext cx="8229600" cy="1143000"/>
          </a:xfrm>
        </p:spPr>
        <p:txBody>
          <a:bodyPr>
            <a:scene3d>
              <a:camera prst="orthographicFront"/>
              <a:lightRig rig="balanced" dir="t">
                <a:rot lat="0" lon="0" rev="2100000"/>
              </a:lightRig>
            </a:scene3d>
            <a:sp3d extrusionH="57150" prstMaterial="metal">
              <a:bevelT w="38100" h="25400"/>
              <a:contourClr>
                <a:schemeClr val="bg2"/>
              </a:contourClr>
            </a:sp3d>
          </a:bodyPr>
          <a:lstStyle/>
          <a:p>
            <a:r>
              <a:rPr lang="en-GB" b="1" dirty="0" smtClean="0">
                <a:ln w="50800"/>
                <a:solidFill>
                  <a:schemeClr val="bg1">
                    <a:shade val="50000"/>
                  </a:schemeClr>
                </a:solidFill>
              </a:rPr>
              <a:t>The subject of the lecture</a:t>
            </a:r>
            <a:endParaRPr lang="en-GB" b="1" dirty="0">
              <a:ln w="50800"/>
              <a:solidFill>
                <a:schemeClr val="bg1">
                  <a:shade val="50000"/>
                </a:schemeClr>
              </a:solidFill>
            </a:endParaRPr>
          </a:p>
        </p:txBody>
      </p:sp>
      <p:sp>
        <p:nvSpPr>
          <p:cNvPr id="3" name="Content Placeholder 2"/>
          <p:cNvSpPr>
            <a:spLocks noGrp="1"/>
          </p:cNvSpPr>
          <p:nvPr>
            <p:ph idx="1"/>
          </p:nvPr>
        </p:nvSpPr>
        <p:spPr>
          <a:xfrm>
            <a:off x="467544" y="2132856"/>
            <a:ext cx="8229600" cy="4525963"/>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just">
              <a:buNone/>
            </a:pPr>
            <a:r>
              <a:rPr lang="en-GB" b="1" i="1" dirty="0" smtClean="0">
                <a:ln/>
                <a:solidFill>
                  <a:schemeClr val="accent3"/>
                </a:solidFill>
              </a:rPr>
              <a:t>Some problems humanity faces:</a:t>
            </a:r>
          </a:p>
          <a:p>
            <a:pPr algn="just">
              <a:buNone/>
            </a:pPr>
            <a:endParaRPr lang="en-GB" sz="2800" b="1" dirty="0" smtClean="0">
              <a:ln/>
              <a:solidFill>
                <a:schemeClr val="accent3"/>
              </a:solidFill>
            </a:endParaRPr>
          </a:p>
          <a:p>
            <a:pPr algn="just">
              <a:buFontTx/>
              <a:buChar char="-"/>
            </a:pPr>
            <a:r>
              <a:rPr lang="en-GB" sz="2800" b="1" dirty="0" smtClean="0">
                <a:ln/>
                <a:solidFill>
                  <a:schemeClr val="accent3"/>
                </a:solidFill>
              </a:rPr>
              <a:t>Generation of safe, renewable energy in the face of growing global demand.</a:t>
            </a:r>
          </a:p>
          <a:p>
            <a:pPr algn="just">
              <a:buFontTx/>
              <a:buChar char="-"/>
            </a:pPr>
            <a:r>
              <a:rPr lang="en-GB" sz="2800" b="1" dirty="0" smtClean="0">
                <a:ln/>
                <a:solidFill>
                  <a:schemeClr val="accent3"/>
                </a:solidFill>
              </a:rPr>
              <a:t>Feeding the world despite famines and increasing world population.</a:t>
            </a:r>
          </a:p>
          <a:p>
            <a:pPr algn="just">
              <a:buFontTx/>
              <a:buChar char="-"/>
            </a:pPr>
            <a:r>
              <a:rPr lang="en-GB" sz="2800" b="1" dirty="0" smtClean="0">
                <a:ln/>
                <a:solidFill>
                  <a:schemeClr val="accent3"/>
                </a:solidFill>
              </a:rPr>
              <a:t>Saving lives through advances in medicine.</a:t>
            </a:r>
            <a:endParaRPr lang="en-GB" sz="2800" b="1" dirty="0">
              <a:ln/>
              <a:solidFill>
                <a:schemeClr val="accent3"/>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08720"/>
            <a:ext cx="8229600" cy="5217443"/>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buNone/>
            </a:pPr>
            <a:endParaRPr lang="en-GB" b="1" dirty="0" smtClean="0">
              <a:ln/>
              <a:solidFill>
                <a:schemeClr val="accent3"/>
              </a:solidFill>
            </a:endParaRPr>
          </a:p>
          <a:p>
            <a:pPr algn="ctr">
              <a:buNone/>
            </a:pPr>
            <a:endParaRPr lang="en-GB" b="1" dirty="0" smtClean="0">
              <a:ln/>
              <a:solidFill>
                <a:schemeClr val="accent3"/>
              </a:solidFill>
            </a:endParaRPr>
          </a:p>
          <a:p>
            <a:pPr algn="ctr">
              <a:buNone/>
            </a:pPr>
            <a:r>
              <a:rPr lang="en-GB" sz="4000" b="1" dirty="0" smtClean="0">
                <a:ln/>
                <a:solidFill>
                  <a:schemeClr val="accent3"/>
                </a:solidFill>
              </a:rPr>
              <a:t>“We must reach for the skies”</a:t>
            </a:r>
          </a:p>
          <a:p>
            <a:pPr algn="ctr">
              <a:buNone/>
            </a:pPr>
            <a:endParaRPr lang="en-GB" sz="4000" b="1" dirty="0" smtClean="0">
              <a:ln/>
              <a:solidFill>
                <a:schemeClr val="accent3"/>
              </a:solidFill>
            </a:endParaRPr>
          </a:p>
          <a:p>
            <a:pPr algn="ctr">
              <a:buNone/>
            </a:pPr>
            <a:r>
              <a:rPr lang="en-GB" sz="4000" b="1" dirty="0" smtClean="0">
                <a:ln/>
                <a:solidFill>
                  <a:schemeClr val="accent3"/>
                </a:solidFill>
              </a:rPr>
              <a:t>“Good science and good ethics must march hand in hand.”</a:t>
            </a:r>
            <a:endParaRPr lang="en-GB" sz="4000" b="1" dirty="0">
              <a:ln/>
              <a:solidFill>
                <a:schemeClr val="accent3"/>
              </a:solidFill>
            </a:endParaRPr>
          </a:p>
        </p:txBody>
      </p:sp>
      <p:sp>
        <p:nvSpPr>
          <p:cNvPr id="4" name="Title 3"/>
          <p:cNvSpPr>
            <a:spLocks noGrp="1"/>
          </p:cNvSpPr>
          <p:nvPr>
            <p:ph type="title"/>
          </p:nvPr>
        </p:nvSpPr>
        <p:spPr/>
        <p:txBody>
          <a:bodyPr/>
          <a:lstStyle/>
          <a:p>
            <a:r>
              <a:rPr lang="en-GB" dirty="0" smtClean="0">
                <a:solidFill>
                  <a:schemeClr val="bg1"/>
                </a:solidFill>
              </a:rPr>
              <a:t> </a:t>
            </a:r>
            <a:endParaRPr lang="en-GB" dirty="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balanced" dir="t">
                <a:rot lat="0" lon="0" rev="2100000"/>
              </a:lightRig>
            </a:scene3d>
            <a:sp3d extrusionH="57150" prstMaterial="metal">
              <a:bevelT w="38100" h="25400"/>
              <a:contourClr>
                <a:schemeClr val="bg2"/>
              </a:contourClr>
            </a:sp3d>
          </a:bodyPr>
          <a:lstStyle/>
          <a:p>
            <a:r>
              <a:rPr lang="en-GB" b="1" dirty="0" smtClean="0">
                <a:ln w="50800"/>
                <a:solidFill>
                  <a:schemeClr val="bg1">
                    <a:shade val="50000"/>
                  </a:schemeClr>
                </a:solidFill>
              </a:rPr>
              <a:t>The subject of the lecture</a:t>
            </a:r>
            <a:endParaRPr lang="en-GB" b="1" dirty="0">
              <a:ln w="50800"/>
              <a:solidFill>
                <a:schemeClr val="bg1">
                  <a:shade val="50000"/>
                </a:schemeClr>
              </a:solidFill>
            </a:endParaRPr>
          </a:p>
        </p:txBody>
      </p:sp>
      <p:sp>
        <p:nvSpPr>
          <p:cNvPr id="3" name="Content Placeholder 2"/>
          <p:cNvSpPr>
            <a:spLocks noGrp="1"/>
          </p:cNvSpPr>
          <p:nvPr>
            <p:ph idx="1"/>
          </p:nvPr>
        </p:nvSpPr>
        <p:spPr>
          <a:xfrm>
            <a:off x="395536" y="1196752"/>
            <a:ext cx="8229600" cy="5040560"/>
          </a:xfrm>
        </p:spPr>
        <p:txBody>
          <a:bodyPr>
            <a:normAutofit fontScale="92500"/>
          </a:bodyPr>
          <a:lstStyle/>
          <a:p>
            <a:endParaRPr lang="en-GB" sz="3100" dirty="0" smtClean="0">
              <a:solidFill>
                <a:schemeClr val="bg1"/>
              </a:solidFill>
            </a:endParaRPr>
          </a:p>
          <a:p>
            <a:pPr algn="just">
              <a:buNone/>
            </a:pPr>
            <a:r>
              <a:rPr lang="en-GB" sz="3000" dirty="0" smtClean="0">
                <a:solidFill>
                  <a:schemeClr val="bg1"/>
                </a:solidFill>
              </a:rPr>
              <a:t>	Education of the citizen must above all underline the moral significance of self-knowledge – as agents in the way we live and affect others. We need citizens who embrace the idea of individual moral responsibility for their actions.</a:t>
            </a:r>
          </a:p>
          <a:p>
            <a:pPr algn="just">
              <a:buNone/>
            </a:pPr>
            <a:endParaRPr lang="en-GB" sz="1500" dirty="0">
              <a:solidFill>
                <a:schemeClr val="bg1"/>
              </a:solidFill>
            </a:endParaRPr>
          </a:p>
          <a:p>
            <a:pPr algn="just">
              <a:buNone/>
            </a:pPr>
            <a:r>
              <a:rPr lang="en-GB" sz="3000" dirty="0" smtClean="0">
                <a:solidFill>
                  <a:schemeClr val="bg1"/>
                </a:solidFill>
              </a:rPr>
              <a:t>	Unless we are able to conceive of ourselves as an agent or agents with regard to how we behave, it will be impossible to develop any sense of responsibility or judgement in the way in which we use science.</a:t>
            </a:r>
          </a:p>
          <a:p>
            <a:pPr algn="just">
              <a:buNone/>
            </a:pPr>
            <a:endParaRPr lang="en-GB" dirty="0">
              <a:solidFill>
                <a:schemeClr val="bg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 The good and bad uses of science</a:t>
            </a:r>
            <a:endPar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Content Placeholder 4"/>
          <p:cNvSpPr>
            <a:spLocks noGrp="1"/>
          </p:cNvSpPr>
          <p:nvPr>
            <p:ph idx="1"/>
          </p:nvPr>
        </p:nvSpPr>
        <p:spPr>
          <a:xfrm>
            <a:off x="467544" y="1412776"/>
            <a:ext cx="8229600" cy="4525963"/>
          </a:xfrm>
        </p:spPr>
        <p:txBody>
          <a:bodyPr>
            <a:normAutofit/>
          </a:bodyPr>
          <a:lstStyle/>
          <a:p>
            <a:pPr algn="just">
              <a:buNone/>
            </a:pPr>
            <a:r>
              <a:rPr lang="en-GB" sz="2800" dirty="0" smtClean="0">
                <a:solidFill>
                  <a:schemeClr val="bg1"/>
                </a:solidFill>
              </a:rPr>
              <a:t>	The introduction of a million industrial robots into a factory has consequences -</a:t>
            </a:r>
            <a:endParaRPr lang="en-GB" sz="2800" dirty="0">
              <a:solidFill>
                <a:schemeClr val="bg1"/>
              </a:solidFill>
            </a:endParaRPr>
          </a:p>
        </p:txBody>
      </p:sp>
      <p:pic>
        <p:nvPicPr>
          <p:cNvPr id="6" name="Picture 2"/>
          <p:cNvPicPr>
            <a:picLocks noChangeAspect="1" noChangeArrowheads="1"/>
          </p:cNvPicPr>
          <p:nvPr/>
        </p:nvPicPr>
        <p:blipFill>
          <a:blip r:embed="rId2" cstate="print"/>
          <a:srcRect/>
          <a:stretch>
            <a:fillRect/>
          </a:stretch>
        </p:blipFill>
        <p:spPr bwMode="auto">
          <a:xfrm>
            <a:off x="899592" y="2564904"/>
            <a:ext cx="3330971" cy="2215096"/>
          </a:xfrm>
          <a:prstGeom prst="rect">
            <a:avLst/>
          </a:prstGeom>
          <a:ln>
            <a:noFill/>
          </a:ln>
          <a:effectLst>
            <a:softEdge rad="112500"/>
          </a:effectLst>
        </p:spPr>
      </p:pic>
      <p:sp>
        <p:nvSpPr>
          <p:cNvPr id="7" name="TextBox 6"/>
          <p:cNvSpPr txBox="1"/>
          <p:nvPr/>
        </p:nvSpPr>
        <p:spPr>
          <a:xfrm>
            <a:off x="4355976" y="2564904"/>
            <a:ext cx="4392488" cy="2246769"/>
          </a:xfrm>
          <a:prstGeom prst="rect">
            <a:avLst/>
          </a:prstGeom>
          <a:noFill/>
        </p:spPr>
        <p:txBody>
          <a:bodyPr wrap="square" rtlCol="0">
            <a:spAutoFit/>
          </a:bodyPr>
          <a:lstStyle/>
          <a:p>
            <a:pPr algn="just"/>
            <a:r>
              <a:rPr lang="en-GB" sz="2800" dirty="0" smtClean="0">
                <a:solidFill>
                  <a:schemeClr val="bg1"/>
                </a:solidFill>
              </a:rPr>
              <a:t>By automating essential but repetitive parts of the production process we can relieve workers from dull, menial tasks.  </a:t>
            </a:r>
            <a:endParaRPr lang="en-GB" sz="2800" dirty="0">
              <a:solidFill>
                <a:schemeClr val="bg1"/>
              </a:solidFill>
            </a:endParaRPr>
          </a:p>
        </p:txBody>
      </p:sp>
      <p:sp>
        <p:nvSpPr>
          <p:cNvPr id="8" name="TextBox 7"/>
          <p:cNvSpPr txBox="1"/>
          <p:nvPr/>
        </p:nvSpPr>
        <p:spPr>
          <a:xfrm>
            <a:off x="827584" y="4941168"/>
            <a:ext cx="7920880" cy="1384995"/>
          </a:xfrm>
          <a:prstGeom prst="rect">
            <a:avLst/>
          </a:prstGeom>
          <a:noFill/>
        </p:spPr>
        <p:txBody>
          <a:bodyPr wrap="square" rtlCol="0">
            <a:spAutoFit/>
          </a:bodyPr>
          <a:lstStyle/>
          <a:p>
            <a:pPr algn="just"/>
            <a:r>
              <a:rPr lang="en-GB" sz="2800" dirty="0" smtClean="0">
                <a:solidFill>
                  <a:schemeClr val="bg1"/>
                </a:solidFill>
              </a:rPr>
              <a:t>Discoveries have their consequences. In this case, it is leaving the workers without jobs, without income, without food and support for the families.</a:t>
            </a:r>
            <a:endParaRPr lang="en-GB" sz="2800"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good and bad uses of science</a:t>
            </a:r>
            <a:endPar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Content Placeholder 2"/>
          <p:cNvSpPr>
            <a:spLocks noGrp="1"/>
          </p:cNvSpPr>
          <p:nvPr>
            <p:ph idx="1"/>
          </p:nvPr>
        </p:nvSpPr>
        <p:spPr>
          <a:xfrm>
            <a:off x="467544" y="1124744"/>
            <a:ext cx="8229600" cy="4525963"/>
          </a:xfrm>
        </p:spPr>
        <p:txBody>
          <a:bodyPr>
            <a:normAutofit fontScale="92500" lnSpcReduction="10000"/>
          </a:bodyPr>
          <a:lstStyle/>
          <a:p>
            <a:pPr algn="just">
              <a:buNone/>
            </a:pPr>
            <a:r>
              <a:rPr lang="en-GB" sz="2800" dirty="0" smtClean="0">
                <a:solidFill>
                  <a:schemeClr val="bg1"/>
                </a:solidFill>
              </a:rPr>
              <a:t>	</a:t>
            </a:r>
            <a:endParaRPr lang="en-GB" sz="3000" dirty="0" smtClean="0">
              <a:solidFill>
                <a:schemeClr val="bg1"/>
              </a:solidFill>
            </a:endParaRPr>
          </a:p>
          <a:p>
            <a:pPr algn="just">
              <a:buNone/>
            </a:pPr>
            <a:r>
              <a:rPr lang="en-GB" sz="3000" dirty="0" smtClean="0">
                <a:solidFill>
                  <a:schemeClr val="bg1"/>
                </a:solidFill>
              </a:rPr>
              <a:t>	Climate change has become a serious issue for the international community. </a:t>
            </a:r>
          </a:p>
          <a:p>
            <a:pPr algn="just">
              <a:buNone/>
            </a:pPr>
            <a:r>
              <a:rPr lang="en-GB" sz="3000" dirty="0" smtClean="0">
                <a:solidFill>
                  <a:schemeClr val="bg1"/>
                </a:solidFill>
              </a:rPr>
              <a:t>	</a:t>
            </a:r>
            <a:endParaRPr lang="en-GB" sz="1500" dirty="0" smtClean="0">
              <a:solidFill>
                <a:schemeClr val="bg1"/>
              </a:solidFill>
            </a:endParaRPr>
          </a:p>
          <a:p>
            <a:pPr algn="just">
              <a:buNone/>
            </a:pPr>
            <a:r>
              <a:rPr lang="en-GB" sz="3000" dirty="0" smtClean="0">
                <a:solidFill>
                  <a:schemeClr val="bg1"/>
                </a:solidFill>
              </a:rPr>
              <a:t>	The overwhelming scientific consensus is that the planet is changing in ways that will adversely affect lives everywhere, but particularly those in less well developed countries.</a:t>
            </a:r>
          </a:p>
          <a:p>
            <a:pPr algn="just">
              <a:buNone/>
            </a:pPr>
            <a:endParaRPr lang="en-GB" sz="1500" dirty="0" smtClean="0">
              <a:solidFill>
                <a:schemeClr val="bg1"/>
              </a:solidFill>
            </a:endParaRPr>
          </a:p>
          <a:p>
            <a:pPr algn="just">
              <a:buNone/>
            </a:pPr>
            <a:r>
              <a:rPr lang="en-GB" sz="3000" dirty="0" smtClean="0">
                <a:solidFill>
                  <a:schemeClr val="bg1"/>
                </a:solidFill>
              </a:rPr>
              <a:t>	This is an issue that respects no borders and that all nations ignore at their peril.</a:t>
            </a:r>
            <a:endParaRPr lang="en-GB" sz="3000" dirty="0">
              <a:solidFill>
                <a:schemeClr val="bg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611560" y="692696"/>
            <a:ext cx="3096344" cy="4032448"/>
          </a:xfrm>
          <a:prstGeom prst="rect">
            <a:avLst/>
          </a:prstGeom>
          <a:ln>
            <a:noFill/>
          </a:ln>
          <a:effectLst>
            <a:softEdge rad="112500"/>
          </a:effectLst>
        </p:spPr>
      </p:pic>
      <p:pic>
        <p:nvPicPr>
          <p:cNvPr id="3075" name="Picture 3"/>
          <p:cNvPicPr>
            <a:picLocks noChangeAspect="1" noChangeArrowheads="1"/>
          </p:cNvPicPr>
          <p:nvPr/>
        </p:nvPicPr>
        <p:blipFill>
          <a:blip r:embed="rId3" cstate="print"/>
          <a:srcRect/>
          <a:stretch>
            <a:fillRect/>
          </a:stretch>
        </p:blipFill>
        <p:spPr bwMode="auto">
          <a:xfrm>
            <a:off x="5004048" y="692696"/>
            <a:ext cx="3312368" cy="40324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467544" y="5013176"/>
            <a:ext cx="8208912" cy="1077218"/>
          </a:xfrm>
          <a:prstGeom prst="rect">
            <a:avLst/>
          </a:prstGeom>
        </p:spPr>
        <p:txBody>
          <a:bodyPr wrap="square">
            <a:spAutoFit/>
          </a:bodyPr>
          <a:lstStyle/>
          <a:p>
            <a:r>
              <a:rPr lang="en-GB" sz="3200" dirty="0" smtClean="0">
                <a:solidFill>
                  <a:schemeClr val="bg1"/>
                </a:solidFill>
              </a:rPr>
              <a:t>This is an issue that respects no borders and that all nations ignore at their peril.</a:t>
            </a:r>
            <a:endParaRPr lang="en-GB" sz="3200" dirty="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GB" dirty="0" smtClean="0">
                <a:solidFill>
                  <a:schemeClr val="bg1"/>
                </a:solidFill>
              </a:rPr>
              <a:t> </a:t>
            </a:r>
            <a:endParaRPr lang="en-GB" dirty="0">
              <a:solidFill>
                <a:schemeClr val="bg1"/>
              </a:solidFill>
            </a:endParaRPr>
          </a:p>
        </p:txBody>
      </p:sp>
      <p:sp>
        <p:nvSpPr>
          <p:cNvPr id="3" name="Content Placeholder 2"/>
          <p:cNvSpPr>
            <a:spLocks noGrp="1"/>
          </p:cNvSpPr>
          <p:nvPr>
            <p:ph idx="1"/>
          </p:nvPr>
        </p:nvSpPr>
        <p:spPr>
          <a:xfrm>
            <a:off x="467544" y="-387424"/>
            <a:ext cx="8229600" cy="1728191"/>
          </a:xfrm>
        </p:spPr>
        <p:txBody>
          <a:bodyPr>
            <a:normAutofit fontScale="77500" lnSpcReduction="20000"/>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buNone/>
            </a:pPr>
            <a:endParaRPr lang="en-GB" b="1" dirty="0" smtClean="0">
              <a:ln/>
              <a:solidFill>
                <a:schemeClr val="accent3"/>
              </a:solidFill>
            </a:endParaRPr>
          </a:p>
          <a:p>
            <a:pPr algn="ctr">
              <a:buNone/>
            </a:pPr>
            <a:endParaRPr lang="en-GB" b="1" dirty="0">
              <a:ln/>
              <a:solidFill>
                <a:schemeClr val="accent3"/>
              </a:solidFill>
            </a:endParaRPr>
          </a:p>
          <a:p>
            <a:pPr algn="ctr">
              <a:buNone/>
            </a:pPr>
            <a:endParaRPr lang="en-GB" b="1" dirty="0" smtClean="0">
              <a:ln/>
              <a:solidFill>
                <a:schemeClr val="accent3"/>
              </a:solidFill>
            </a:endParaRPr>
          </a:p>
          <a:p>
            <a:pPr algn="ctr">
              <a:buNone/>
            </a:pPr>
            <a:r>
              <a:rPr lang="en-GB" sz="4000" b="1" dirty="0" smtClean="0">
                <a:ln/>
                <a:solidFill>
                  <a:schemeClr val="accent3"/>
                </a:solidFill>
              </a:rPr>
              <a:t>“I believe in the power of Education.”</a:t>
            </a:r>
            <a:endParaRPr lang="en-GB" sz="4000" b="1" dirty="0">
              <a:ln/>
              <a:solidFill>
                <a:schemeClr val="accent3"/>
              </a:solidFill>
            </a:endParaRPr>
          </a:p>
        </p:txBody>
      </p:sp>
      <p:sp>
        <p:nvSpPr>
          <p:cNvPr id="4" name="TextBox 3"/>
          <p:cNvSpPr txBox="1"/>
          <p:nvPr/>
        </p:nvSpPr>
        <p:spPr>
          <a:xfrm>
            <a:off x="827584" y="5085184"/>
            <a:ext cx="7488832" cy="1323439"/>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GB" sz="40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“to be efficient, effective and productive in modern society.”</a:t>
            </a:r>
            <a:endParaRPr lang="en-GB"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26" name="Picture 2" descr="C:\Users\ALTOND\Pictures\Dr. James Kim.png"/>
          <p:cNvPicPr>
            <a:picLocks noChangeAspect="1" noChangeArrowheads="1"/>
          </p:cNvPicPr>
          <p:nvPr/>
        </p:nvPicPr>
        <p:blipFill>
          <a:blip r:embed="rId2" cstate="print"/>
          <a:srcRect/>
          <a:stretch>
            <a:fillRect/>
          </a:stretch>
        </p:blipFill>
        <p:spPr bwMode="auto">
          <a:xfrm>
            <a:off x="2915816" y="1700808"/>
            <a:ext cx="3333750" cy="30243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good and bad uses of science</a:t>
            </a:r>
            <a:endPar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Content Placeholder 2"/>
          <p:cNvSpPr>
            <a:spLocks noGrp="1"/>
          </p:cNvSpPr>
          <p:nvPr>
            <p:ph idx="1"/>
          </p:nvPr>
        </p:nvSpPr>
        <p:spPr>
          <a:xfrm>
            <a:off x="539552" y="1916832"/>
            <a:ext cx="8229600" cy="4525963"/>
          </a:xfrm>
        </p:spPr>
        <p:txBody>
          <a:bodyPr>
            <a:normAutofit/>
          </a:bodyPr>
          <a:lstStyle/>
          <a:p>
            <a:pPr algn="just">
              <a:buNone/>
            </a:pPr>
            <a:r>
              <a:rPr lang="en-GB" sz="2800" dirty="0" smtClean="0">
                <a:solidFill>
                  <a:schemeClr val="bg1"/>
                </a:solidFill>
              </a:rPr>
              <a:t>	The answer to this problem must come from the scientific community. There are precedents:</a:t>
            </a:r>
          </a:p>
          <a:p>
            <a:pPr algn="just">
              <a:buNone/>
            </a:pPr>
            <a:endParaRPr lang="en-GB" sz="1400" dirty="0" smtClean="0">
              <a:solidFill>
                <a:schemeClr val="bg1"/>
              </a:solidFill>
            </a:endParaRPr>
          </a:p>
          <a:p>
            <a:pPr algn="just">
              <a:buNone/>
            </a:pPr>
            <a:r>
              <a:rPr lang="en-GB" sz="2800" i="1" dirty="0" smtClean="0">
                <a:solidFill>
                  <a:schemeClr val="bg1"/>
                </a:solidFill>
              </a:rPr>
              <a:t>	</a:t>
            </a:r>
          </a:p>
          <a:p>
            <a:pPr algn="just">
              <a:buNone/>
            </a:pPr>
            <a:r>
              <a:rPr lang="en-GB" sz="2800" b="1" i="1" dirty="0" smtClean="0">
                <a:solidFill>
                  <a:schemeClr val="bg1"/>
                </a:solidFill>
              </a:rPr>
              <a:t>	-  Acid Rain</a:t>
            </a:r>
          </a:p>
          <a:p>
            <a:pPr algn="just">
              <a:buNone/>
            </a:pPr>
            <a:r>
              <a:rPr lang="en-GB" sz="2800" b="1" i="1" dirty="0" smtClean="0">
                <a:solidFill>
                  <a:schemeClr val="bg1"/>
                </a:solidFill>
              </a:rPr>
              <a:t>	-  CFCs and the Ozone Layer</a:t>
            </a:r>
          </a:p>
          <a:p>
            <a:pPr algn="just">
              <a:buNone/>
            </a:pPr>
            <a:r>
              <a:rPr lang="en-GB" sz="2800" b="1" i="1" dirty="0" smtClean="0">
                <a:solidFill>
                  <a:schemeClr val="bg1"/>
                </a:solidFill>
              </a:rPr>
              <a:t>	-  ‘Pea Souper’ fogs</a:t>
            </a:r>
            <a:endParaRPr lang="en-GB" sz="2800" b="1" i="1" dirty="0">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good and bad uses of science</a:t>
            </a:r>
            <a:endPar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123" name="Picture 3"/>
          <p:cNvPicPr>
            <a:picLocks noGrp="1" noChangeAspect="1" noChangeArrowheads="1"/>
          </p:cNvPicPr>
          <p:nvPr>
            <p:ph idx="1"/>
          </p:nvPr>
        </p:nvPicPr>
        <p:blipFill>
          <a:blip r:embed="rId2" cstate="print"/>
          <a:srcRect/>
          <a:stretch>
            <a:fillRect/>
          </a:stretch>
        </p:blipFill>
        <p:spPr bwMode="auto">
          <a:xfrm>
            <a:off x="5508104" y="1844824"/>
            <a:ext cx="3363838" cy="30758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124" name="Picture 4"/>
          <p:cNvPicPr>
            <a:picLocks noChangeAspect="1" noChangeArrowheads="1"/>
          </p:cNvPicPr>
          <p:nvPr/>
        </p:nvPicPr>
        <p:blipFill>
          <a:blip r:embed="rId3" cstate="print"/>
          <a:srcRect l="4167" t="4774" r="2083"/>
          <a:stretch>
            <a:fillRect/>
          </a:stretch>
        </p:blipFill>
        <p:spPr bwMode="auto">
          <a:xfrm>
            <a:off x="5580112" y="5229200"/>
            <a:ext cx="3240360" cy="1436390"/>
          </a:xfrm>
          <a:prstGeom prst="rect">
            <a:avLst/>
          </a:prstGeom>
          <a:ln>
            <a:noFill/>
          </a:ln>
          <a:effectLst>
            <a:outerShdw blurRad="190500" algn="tl" rotWithShape="0">
              <a:srgbClr val="000000">
                <a:alpha val="70000"/>
              </a:srgbClr>
            </a:outerShdw>
          </a:effectLst>
        </p:spPr>
      </p:pic>
      <p:pic>
        <p:nvPicPr>
          <p:cNvPr id="5125" name="Picture 5"/>
          <p:cNvPicPr>
            <a:picLocks noChangeAspect="1" noChangeArrowheads="1"/>
          </p:cNvPicPr>
          <p:nvPr/>
        </p:nvPicPr>
        <p:blipFill>
          <a:blip r:embed="rId4" cstate="print"/>
          <a:srcRect/>
          <a:stretch>
            <a:fillRect/>
          </a:stretch>
        </p:blipFill>
        <p:spPr bwMode="auto">
          <a:xfrm>
            <a:off x="1115616" y="1700808"/>
            <a:ext cx="3003037" cy="19305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6" name="Picture 6"/>
          <p:cNvPicPr>
            <a:picLocks noChangeAspect="1" noChangeArrowheads="1"/>
          </p:cNvPicPr>
          <p:nvPr/>
        </p:nvPicPr>
        <p:blipFill>
          <a:blip r:embed="rId5" cstate="print"/>
          <a:srcRect/>
          <a:stretch>
            <a:fillRect/>
          </a:stretch>
        </p:blipFill>
        <p:spPr bwMode="auto">
          <a:xfrm>
            <a:off x="1691680" y="4005064"/>
            <a:ext cx="1971675" cy="23241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good and bad uses of science</a:t>
            </a:r>
            <a:endPar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4" name="Picture 2"/>
          <p:cNvPicPr>
            <a:picLocks noGrp="1" noChangeAspect="1" noChangeArrowheads="1"/>
          </p:cNvPicPr>
          <p:nvPr>
            <p:ph idx="1"/>
          </p:nvPr>
        </p:nvPicPr>
        <p:blipFill>
          <a:blip r:embed="rId2" cstate="print"/>
          <a:srcRect/>
          <a:stretch>
            <a:fillRect/>
          </a:stretch>
        </p:blipFill>
        <p:spPr bwMode="auto">
          <a:xfrm>
            <a:off x="514786" y="2492896"/>
            <a:ext cx="2526021" cy="2664296"/>
          </a:xfrm>
          <a:prstGeom prst="rect">
            <a:avLst/>
          </a:prstGeom>
          <a:ln>
            <a:noFill/>
          </a:ln>
          <a:effectLst>
            <a:reflection blurRad="12700" stA="30000" endPos="30000" dist="5000" dir="5400000" sy="-100000" algn="bl" rotWithShape="0"/>
          </a:effectLst>
          <a:scene3d>
            <a:camera prst="perspectiveContrastingLeftFacing">
              <a:rot lat="470744" lon="1802462" rev="105726"/>
            </a:camera>
            <a:lightRig rig="threePt" dir="t">
              <a:rot lat="0" lon="0" rev="2700000"/>
            </a:lightRig>
          </a:scene3d>
          <a:sp3d>
            <a:bevelT w="63500" h="50800"/>
          </a:sp3d>
        </p:spPr>
      </p:pic>
      <p:pic>
        <p:nvPicPr>
          <p:cNvPr id="6146" name="Picture 2"/>
          <p:cNvPicPr>
            <a:picLocks noChangeAspect="1" noChangeArrowheads="1"/>
          </p:cNvPicPr>
          <p:nvPr/>
        </p:nvPicPr>
        <p:blipFill>
          <a:blip r:embed="rId3" cstate="print"/>
          <a:srcRect/>
          <a:stretch>
            <a:fillRect/>
          </a:stretch>
        </p:blipFill>
        <p:spPr bwMode="auto">
          <a:xfrm>
            <a:off x="3491880" y="2492896"/>
            <a:ext cx="2664296" cy="26860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148" name="Picture 4"/>
          <p:cNvPicPr>
            <a:picLocks noChangeAspect="1" noChangeArrowheads="1"/>
          </p:cNvPicPr>
          <p:nvPr/>
        </p:nvPicPr>
        <p:blipFill>
          <a:blip r:embed="rId4" cstate="print"/>
          <a:srcRect/>
          <a:stretch>
            <a:fillRect/>
          </a:stretch>
        </p:blipFill>
        <p:spPr bwMode="auto">
          <a:xfrm>
            <a:off x="6516215" y="2564904"/>
            <a:ext cx="2105025" cy="24482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good and bad uses of science</a:t>
            </a:r>
            <a:endPar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4" name="Picture 2"/>
          <p:cNvPicPr>
            <a:picLocks noGrp="1" noChangeAspect="1" noChangeArrowheads="1"/>
          </p:cNvPicPr>
          <p:nvPr>
            <p:ph idx="1"/>
          </p:nvPr>
        </p:nvPicPr>
        <p:blipFill>
          <a:blip r:embed="rId2" cstate="print"/>
          <a:srcRect/>
          <a:stretch>
            <a:fillRect/>
          </a:stretch>
        </p:blipFill>
        <p:spPr bwMode="auto">
          <a:xfrm>
            <a:off x="827584" y="2564904"/>
            <a:ext cx="3240360" cy="2619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70" name="Picture 2"/>
          <p:cNvPicPr>
            <a:picLocks noChangeAspect="1" noChangeArrowheads="1"/>
          </p:cNvPicPr>
          <p:nvPr/>
        </p:nvPicPr>
        <p:blipFill>
          <a:blip r:embed="rId3" cstate="print"/>
          <a:srcRect/>
          <a:stretch>
            <a:fillRect/>
          </a:stretch>
        </p:blipFill>
        <p:spPr bwMode="auto">
          <a:xfrm>
            <a:off x="4716016" y="2564904"/>
            <a:ext cx="3810000" cy="2533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good and bad uses of science</a:t>
            </a:r>
            <a:endPar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Content Placeholder 2"/>
          <p:cNvSpPr>
            <a:spLocks noGrp="1"/>
          </p:cNvSpPr>
          <p:nvPr>
            <p:ph idx="1"/>
          </p:nvPr>
        </p:nvSpPr>
        <p:spPr/>
        <p:txBody>
          <a:bodyPr>
            <a:normAutofit lnSpcReduction="10000"/>
          </a:bodyPr>
          <a:lstStyle/>
          <a:p>
            <a:pPr algn="just">
              <a:buNone/>
            </a:pPr>
            <a:r>
              <a:rPr lang="en-GB" sz="2800" dirty="0" smtClean="0">
                <a:solidFill>
                  <a:schemeClr val="bg1"/>
                </a:solidFill>
              </a:rPr>
              <a:t>	</a:t>
            </a:r>
            <a:r>
              <a:rPr lang="en-GB"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Now we must deal with the bigger problem that now faces us – the potentially catastrophic effects of releasing billions of tonnes of carbon dioxide into the atmosphere. Most climate scientists agree that if we do not cut down on these emissions, then many will soon pay the price. </a:t>
            </a:r>
          </a:p>
          <a:p>
            <a:pPr algn="just">
              <a:buNone/>
            </a:pPr>
            <a:endParaRPr lang="en-GB"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just">
              <a:buNone/>
            </a:pPr>
            <a:r>
              <a:rPr lang="en-GB"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We need new, clean methods of power production allowing us to become independent of fossil fuels, and carbon-capture technologies to prevent emissions at the source.</a:t>
            </a:r>
            <a:endParaRPr lang="en-GB"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good and bad uses of science</a:t>
            </a:r>
            <a:endPar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8194" name="Picture 2"/>
          <p:cNvPicPr>
            <a:picLocks noGrp="1" noChangeAspect="1" noChangeArrowheads="1"/>
          </p:cNvPicPr>
          <p:nvPr>
            <p:ph idx="1"/>
          </p:nvPr>
        </p:nvPicPr>
        <p:blipFill>
          <a:blip r:embed="rId2" cstate="print"/>
          <a:srcRect/>
          <a:stretch>
            <a:fillRect/>
          </a:stretch>
        </p:blipFill>
        <p:spPr bwMode="auto">
          <a:xfrm>
            <a:off x="251520" y="1484784"/>
            <a:ext cx="4695163" cy="30609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196" name="Picture 4"/>
          <p:cNvPicPr>
            <a:picLocks noChangeAspect="1" noChangeArrowheads="1"/>
          </p:cNvPicPr>
          <p:nvPr/>
        </p:nvPicPr>
        <p:blipFill>
          <a:blip r:embed="rId3" cstate="print"/>
          <a:srcRect/>
          <a:stretch>
            <a:fillRect/>
          </a:stretch>
        </p:blipFill>
        <p:spPr bwMode="auto">
          <a:xfrm>
            <a:off x="5364088" y="1340768"/>
            <a:ext cx="3123431" cy="410445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Rectangle 4"/>
          <p:cNvSpPr/>
          <p:nvPr/>
        </p:nvSpPr>
        <p:spPr>
          <a:xfrm>
            <a:off x="179512" y="4941168"/>
            <a:ext cx="4824536" cy="1477328"/>
          </a:xfrm>
          <a:prstGeom prst="rect">
            <a:avLst/>
          </a:prstGeom>
        </p:spPr>
        <p:txBody>
          <a:bodyPr wrap="square">
            <a:spAutoFit/>
          </a:bodyPr>
          <a:lstStyle/>
          <a:p>
            <a:pPr algn="just">
              <a:buNone/>
            </a:pPr>
            <a:r>
              <a:rPr lang="en-GB" b="1" dirty="0" smtClean="0">
                <a:ln w="50800"/>
                <a:solidFill>
                  <a:schemeClr val="bg1">
                    <a:shade val="50000"/>
                  </a:schemeClr>
                </a:solidFill>
              </a:rPr>
              <a:t>Nuclear power also has its part to play, despite the dark side of the technology. We must be wary of the problems caused by the difficulty of storing the radioactive waste products of nuclear fission, and of the potential for disasters.</a:t>
            </a:r>
            <a:endParaRPr lang="en-GB" b="1" dirty="0" smtClean="0">
              <a:ln w="50800"/>
              <a:solidFill>
                <a:schemeClr val="bg1">
                  <a:shade val="50000"/>
                </a:schemeClr>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GB"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Hiroshima and Nagasaki</a:t>
            </a:r>
            <a:endParaRPr lang="en-GB"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9218" name="Picture 2"/>
          <p:cNvPicPr>
            <a:picLocks noChangeAspect="1" noChangeArrowheads="1"/>
          </p:cNvPicPr>
          <p:nvPr/>
        </p:nvPicPr>
        <p:blipFill>
          <a:blip r:embed="rId2" cstate="print"/>
          <a:srcRect/>
          <a:stretch>
            <a:fillRect/>
          </a:stretch>
        </p:blipFill>
        <p:spPr bwMode="auto">
          <a:xfrm>
            <a:off x="539552" y="1628800"/>
            <a:ext cx="3816424" cy="2592288"/>
          </a:xfrm>
          <a:prstGeom prst="rect">
            <a:avLst/>
          </a:prstGeom>
          <a:ln>
            <a:noFill/>
          </a:ln>
          <a:effectLst>
            <a:outerShdw blurRad="190500" algn="tl" rotWithShape="0">
              <a:srgbClr val="000000">
                <a:alpha val="70000"/>
              </a:srgbClr>
            </a:outerShdw>
          </a:effectLst>
        </p:spPr>
      </p:pic>
      <p:pic>
        <p:nvPicPr>
          <p:cNvPr id="4" name="Picture 3"/>
          <p:cNvPicPr>
            <a:picLocks noChangeAspect="1" noChangeArrowheads="1"/>
          </p:cNvPicPr>
          <p:nvPr/>
        </p:nvPicPr>
        <p:blipFill>
          <a:blip r:embed="rId3" cstate="print"/>
          <a:srcRect/>
          <a:stretch>
            <a:fillRect/>
          </a:stretch>
        </p:blipFill>
        <p:spPr bwMode="auto">
          <a:xfrm>
            <a:off x="4788024" y="1615351"/>
            <a:ext cx="4176464" cy="4956527"/>
          </a:xfrm>
          <a:prstGeom prst="rect">
            <a:avLst/>
          </a:prstGeom>
          <a:ln>
            <a:noFill/>
          </a:ln>
          <a:effectLst>
            <a:softEdge rad="112500"/>
          </a:effectLst>
        </p:spPr>
      </p:pic>
      <p:pic>
        <p:nvPicPr>
          <p:cNvPr id="9219" name="Picture 3"/>
          <p:cNvPicPr>
            <a:picLocks noChangeAspect="1" noChangeArrowheads="1"/>
          </p:cNvPicPr>
          <p:nvPr/>
        </p:nvPicPr>
        <p:blipFill>
          <a:blip r:embed="rId4" cstate="print"/>
          <a:srcRect/>
          <a:stretch>
            <a:fillRect/>
          </a:stretch>
        </p:blipFill>
        <p:spPr bwMode="auto">
          <a:xfrm>
            <a:off x="611560" y="4365104"/>
            <a:ext cx="3744416" cy="22048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GB" b="1" dirty="0" smtClean="0">
                <a:ln/>
                <a:solidFill>
                  <a:schemeClr val="accent3"/>
                </a:solidFill>
              </a:rPr>
              <a:t>The good and bad uses of science</a:t>
            </a:r>
            <a:endParaRPr lang="en-GB" b="1" dirty="0">
              <a:ln/>
              <a:solidFill>
                <a:schemeClr val="accent3"/>
              </a:solidFill>
            </a:endParaRPr>
          </a:p>
        </p:txBody>
      </p:sp>
      <p:pic>
        <p:nvPicPr>
          <p:cNvPr id="10242" name="Picture 2"/>
          <p:cNvPicPr>
            <a:picLocks noChangeAspect="1" noChangeArrowheads="1"/>
          </p:cNvPicPr>
          <p:nvPr/>
        </p:nvPicPr>
        <p:blipFill>
          <a:blip r:embed="rId2" cstate="print"/>
          <a:srcRect/>
          <a:stretch>
            <a:fillRect/>
          </a:stretch>
        </p:blipFill>
        <p:spPr bwMode="auto">
          <a:xfrm>
            <a:off x="3995936" y="1700808"/>
            <a:ext cx="4320480" cy="43924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43" name="Picture 3"/>
          <p:cNvPicPr>
            <a:picLocks noChangeAspect="1" noChangeArrowheads="1"/>
          </p:cNvPicPr>
          <p:nvPr/>
        </p:nvPicPr>
        <p:blipFill>
          <a:blip r:embed="rId3" cstate="print"/>
          <a:srcRect/>
          <a:stretch>
            <a:fillRect/>
          </a:stretch>
        </p:blipFill>
        <p:spPr bwMode="auto">
          <a:xfrm>
            <a:off x="539552" y="1772816"/>
            <a:ext cx="3240360" cy="4248472"/>
          </a:xfrm>
          <a:prstGeom prst="rect">
            <a:avLst/>
          </a:prstGeom>
          <a:ln>
            <a:noFill/>
          </a:ln>
          <a:effectLst>
            <a:softEdge rad="112500"/>
          </a:effectLst>
        </p:spPr>
      </p:pic>
      <p:sp>
        <p:nvSpPr>
          <p:cNvPr id="5" name="Rectangle 4"/>
          <p:cNvSpPr/>
          <p:nvPr/>
        </p:nvSpPr>
        <p:spPr>
          <a:xfrm>
            <a:off x="395536" y="6309320"/>
            <a:ext cx="8352928" cy="523220"/>
          </a:xfrm>
          <a:prstGeom prst="rect">
            <a:avLst/>
          </a:prstGeom>
        </p:spPr>
        <p:txBody>
          <a:bodyPr wrap="square">
            <a:spAutoFit/>
          </a:bodyPr>
          <a:lstStyle/>
          <a:p>
            <a:r>
              <a:rPr lang="en-GB"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Chernobyl, Russia, 1986.       Fukushima, Japan  2011</a:t>
            </a:r>
            <a:endParaRPr lang="en-GB"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9632" y="1916832"/>
            <a:ext cx="7128792" cy="3416320"/>
          </a:xfrm>
          <a:prstGeom prst="rect">
            <a:avLst/>
          </a:prstGeom>
        </p:spPr>
        <p:txBody>
          <a:bodyPr wrap="square">
            <a:spAutoFit/>
          </a:bodyPr>
          <a:lstStyle/>
          <a:p>
            <a:r>
              <a:rPr lang="en-GB"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Developed safely, nuclear power could allow us to cut carbon emissions sooner rather than later. It is a technology symbolic of the struggle between the benevolent and malevolent uses of science.</a:t>
            </a:r>
            <a:endParaRPr lang="en-GB"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Title 1"/>
          <p:cNvSpPr txBox="1">
            <a:spLocks/>
          </p:cNvSpPr>
          <p:nvPr/>
        </p:nvSpPr>
        <p:spPr>
          <a:xfrm>
            <a:off x="467544" y="476672"/>
            <a:ext cx="8229600" cy="1143000"/>
          </a:xfrm>
          <a:prstGeom prst="rect">
            <a:avLst/>
          </a:prstGeo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smtClean="0">
                <a:ln/>
                <a:solidFill>
                  <a:schemeClr val="accent3"/>
                </a:solidFill>
                <a:effectLst/>
                <a:uLnTx/>
                <a:uFillTx/>
                <a:latin typeface="+mj-lt"/>
                <a:ea typeface="+mj-ea"/>
                <a:cs typeface="+mj-cs"/>
              </a:rPr>
              <a:t>The good and bad uses of science</a:t>
            </a:r>
            <a:endParaRPr kumimoji="0" lang="en-GB" sz="4400" b="1" i="0" u="none" strike="noStrike" kern="1200" cap="none" spc="0" normalizeH="0" baseline="0" noProof="0" dirty="0">
              <a:ln/>
              <a:solidFill>
                <a:schemeClr val="accent3"/>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GB" b="1" dirty="0" smtClean="0">
                <a:ln/>
                <a:solidFill>
                  <a:schemeClr val="accent3"/>
                </a:solidFill>
              </a:rPr>
              <a:t>The good and bad uses of science</a:t>
            </a:r>
            <a:endParaRPr lang="en-GB" b="1" dirty="0">
              <a:ln/>
              <a:solidFill>
                <a:schemeClr val="accent3"/>
              </a:solidFill>
            </a:endParaRPr>
          </a:p>
        </p:txBody>
      </p:sp>
      <p:sp>
        <p:nvSpPr>
          <p:cNvPr id="3" name="Content Placeholder 2"/>
          <p:cNvSpPr>
            <a:spLocks noGrp="1"/>
          </p:cNvSpPr>
          <p:nvPr>
            <p:ph idx="1"/>
          </p:nvPr>
        </p:nvSpPr>
        <p:spPr/>
        <p:txBody>
          <a:bodyPr>
            <a:noAutofit/>
          </a:bodyPr>
          <a:lstStyle/>
          <a:p>
            <a:pPr algn="just">
              <a:buNone/>
            </a:pPr>
            <a:r>
              <a:rPr lang="en-GB" sz="2800" dirty="0" smtClean="0">
                <a:solidFill>
                  <a:schemeClr val="bg1"/>
                </a:solidFill>
              </a:rPr>
              <a:t>	Against the backdrop of these long-term, global problems to which science may hold the solutions,  are more immediate, pressing problems, which are just as important. </a:t>
            </a:r>
          </a:p>
          <a:p>
            <a:pPr algn="just">
              <a:buNone/>
            </a:pPr>
            <a:endParaRPr lang="en-GB" sz="1400" dirty="0" smtClean="0">
              <a:solidFill>
                <a:schemeClr val="bg1"/>
              </a:solidFill>
            </a:endParaRPr>
          </a:p>
          <a:p>
            <a:pPr algn="just">
              <a:buNone/>
            </a:pPr>
            <a:r>
              <a:rPr lang="en-GB" sz="2800" dirty="0" smtClean="0">
                <a:solidFill>
                  <a:schemeClr val="bg1"/>
                </a:solidFill>
              </a:rPr>
              <a:t>	I talked about drought and ensuing famine in Africa a moment ago, and at the beginning I said that our inability to feed everyone on the planet is one of the big problems humanity needs to solve; but again, if we use science wisely then this too may not be so intractable as it first appears. </a:t>
            </a:r>
            <a:endParaRPr lang="en-GB" sz="2800"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a:xfrm>
            <a:off x="395536" y="1916832"/>
            <a:ext cx="7920880" cy="4693855"/>
          </a:xfrm>
          <a:prstGeom prst="rect">
            <a:avLst/>
          </a:prstGeom>
          <a:ln>
            <a:noFill/>
          </a:ln>
          <a:effectLst>
            <a:softEdge rad="112500"/>
          </a:effectLst>
        </p:spPr>
      </p:pic>
      <p:sp>
        <p:nvSpPr>
          <p:cNvPr id="3" name="Rectangle 2"/>
          <p:cNvSpPr/>
          <p:nvPr/>
        </p:nvSpPr>
        <p:spPr>
          <a:xfrm>
            <a:off x="395536" y="188640"/>
            <a:ext cx="8136904" cy="1569660"/>
          </a:xfrm>
          <a:prstGeom prst="rect">
            <a:avLst/>
          </a:prstGeom>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r>
              <a:rPr lang="en-GB" sz="3200" b="1" dirty="0" smtClean="0">
                <a:ln w="50800"/>
                <a:solidFill>
                  <a:schemeClr val="bg1">
                    <a:shade val="50000"/>
                  </a:schemeClr>
                </a:solidFill>
              </a:rPr>
              <a:t>Pyongyang University of Science and Technology – with Dr. James Kim and Ambassador Peter Hughes</a:t>
            </a:r>
            <a:endParaRPr lang="en-GB" sz="3200" b="1" dirty="0">
              <a:ln w="50800"/>
              <a:solidFill>
                <a:schemeClr val="bg1">
                  <a:shade val="50000"/>
                </a:schemeClr>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GB" b="1" dirty="0" smtClean="0">
                <a:ln/>
                <a:solidFill>
                  <a:schemeClr val="accent3"/>
                </a:solidFill>
              </a:rPr>
              <a:t>The good and bad uses of science</a:t>
            </a:r>
            <a:endParaRPr lang="en-GB" b="1" dirty="0">
              <a:ln/>
              <a:solidFill>
                <a:schemeClr val="accent3"/>
              </a:solidFill>
            </a:endParaRPr>
          </a:p>
        </p:txBody>
      </p:sp>
      <p:sp>
        <p:nvSpPr>
          <p:cNvPr id="3" name="Content Placeholder 2"/>
          <p:cNvSpPr>
            <a:spLocks noGrp="1"/>
          </p:cNvSpPr>
          <p:nvPr>
            <p:ph idx="1"/>
          </p:nvPr>
        </p:nvSpPr>
        <p:spPr>
          <a:xfrm>
            <a:off x="457200" y="1600200"/>
            <a:ext cx="8229600" cy="4997152"/>
          </a:xfrm>
        </p:spPr>
        <p:txBody>
          <a:bodyPr>
            <a:normAutofit/>
          </a:bodyPr>
          <a:lstStyle/>
          <a:p>
            <a:pPr algn="just">
              <a:buNone/>
            </a:pPr>
            <a:r>
              <a:rPr lang="en-GB" sz="2800" dirty="0" smtClean="0">
                <a:solidFill>
                  <a:schemeClr val="bg1"/>
                </a:solidFill>
              </a:rPr>
              <a:t>	In North Korea itself, we can see how crop yields can be greatly increased by the introduction of irrigation systems, as was done in the paddy fields near </a:t>
            </a:r>
            <a:r>
              <a:rPr lang="en-GB" sz="2800" dirty="0" err="1" smtClean="0">
                <a:solidFill>
                  <a:schemeClr val="bg1"/>
                </a:solidFill>
              </a:rPr>
              <a:t>Anju</a:t>
            </a:r>
            <a:r>
              <a:rPr lang="en-GB" sz="2800" dirty="0" smtClean="0">
                <a:solidFill>
                  <a:schemeClr val="bg1"/>
                </a:solidFill>
              </a:rPr>
              <a:t> with the assistance of an Irish group called ‘Concern’. These increased the annual rice yield by around </a:t>
            </a:r>
            <a:r>
              <a:rPr lang="en-GB" sz="2800" b="1" dirty="0" smtClean="0">
                <a:solidFill>
                  <a:schemeClr val="bg1"/>
                </a:solidFill>
              </a:rPr>
              <a:t>30 tonnes per year. </a:t>
            </a:r>
          </a:p>
          <a:p>
            <a:pPr algn="just">
              <a:buNone/>
            </a:pPr>
            <a:endParaRPr lang="en-GB" sz="3600" dirty="0" smtClean="0">
              <a:solidFill>
                <a:schemeClr val="bg1"/>
              </a:solidFill>
            </a:endParaRPr>
          </a:p>
          <a:p>
            <a:pPr>
              <a:buNone/>
            </a:pPr>
            <a:endParaRPr lang="en-GB" dirty="0">
              <a:solidFill>
                <a:schemeClr val="bg1"/>
              </a:solidFill>
            </a:endParaRPr>
          </a:p>
        </p:txBody>
      </p:sp>
      <p:pic>
        <p:nvPicPr>
          <p:cNvPr id="6" name="Picture 7" descr="DCP00203"/>
          <p:cNvPicPr>
            <a:picLocks noChangeAspect="1" noChangeArrowheads="1"/>
          </p:cNvPicPr>
          <p:nvPr/>
        </p:nvPicPr>
        <p:blipFill>
          <a:blip r:embed="rId2" cstate="print"/>
          <a:srcRect/>
          <a:stretch>
            <a:fillRect/>
          </a:stretch>
        </p:blipFill>
        <p:spPr bwMode="auto">
          <a:xfrm>
            <a:off x="3779912" y="3861048"/>
            <a:ext cx="5156448" cy="27809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266" name="Picture 2"/>
          <p:cNvPicPr>
            <a:picLocks noChangeAspect="1" noChangeArrowheads="1"/>
          </p:cNvPicPr>
          <p:nvPr/>
        </p:nvPicPr>
        <p:blipFill>
          <a:blip r:embed="rId3" cstate="print"/>
          <a:srcRect/>
          <a:stretch>
            <a:fillRect/>
          </a:stretch>
        </p:blipFill>
        <p:spPr bwMode="auto">
          <a:xfrm>
            <a:off x="251520" y="4293096"/>
            <a:ext cx="3048000" cy="228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107504" y="2276872"/>
            <a:ext cx="3923840" cy="2617957"/>
          </a:xfrm>
          <a:prstGeom prst="rect">
            <a:avLst/>
          </a:prstGeom>
          <a:ln>
            <a:noFill/>
          </a:ln>
          <a:effectLst>
            <a:softEdge rad="112500"/>
          </a:effectLst>
        </p:spPr>
      </p:pic>
      <p:sp>
        <p:nvSpPr>
          <p:cNvPr id="4" name="Rectangle 3"/>
          <p:cNvSpPr/>
          <p:nvPr/>
        </p:nvSpPr>
        <p:spPr>
          <a:xfrm>
            <a:off x="4139952" y="1844824"/>
            <a:ext cx="4752528" cy="3416320"/>
          </a:xfrm>
          <a:prstGeom prst="rect">
            <a:avLst/>
          </a:prstGeom>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r>
              <a:rPr lang="en-GB" sz="3600" b="1" dirty="0" smtClean="0">
                <a:ln w="50800"/>
                <a:solidFill>
                  <a:schemeClr val="bg1">
                    <a:shade val="50000"/>
                  </a:schemeClr>
                </a:solidFill>
              </a:rPr>
              <a:t>Genetic Modification technology has allowed another group, </a:t>
            </a:r>
            <a:r>
              <a:rPr lang="en-GB" sz="3600" b="1" i="1" dirty="0" smtClean="0">
                <a:ln w="50800"/>
                <a:solidFill>
                  <a:schemeClr val="bg1">
                    <a:shade val="50000"/>
                  </a:schemeClr>
                </a:solidFill>
              </a:rPr>
              <a:t>World Vision</a:t>
            </a:r>
            <a:r>
              <a:rPr lang="en-GB" sz="3600" b="1" dirty="0" smtClean="0">
                <a:ln w="50800"/>
                <a:solidFill>
                  <a:schemeClr val="bg1">
                    <a:shade val="50000"/>
                  </a:schemeClr>
                </a:solidFill>
              </a:rPr>
              <a:t>, to grow virus and drought-resistant potatoes here.</a:t>
            </a:r>
          </a:p>
        </p:txBody>
      </p:sp>
      <p:sp>
        <p:nvSpPr>
          <p:cNvPr id="5" name="Rectangle 4"/>
          <p:cNvSpPr/>
          <p:nvPr/>
        </p:nvSpPr>
        <p:spPr>
          <a:xfrm>
            <a:off x="611560" y="332656"/>
            <a:ext cx="8208912" cy="707886"/>
          </a:xfrm>
          <a:prstGeom prst="rect">
            <a:avLst/>
          </a:prstGeom>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GB" sz="4000" b="1" dirty="0" smtClean="0">
                <a:ln/>
                <a:solidFill>
                  <a:schemeClr val="accent3"/>
                </a:solidFill>
              </a:rPr>
              <a:t>The good and bad uses of science</a:t>
            </a:r>
            <a:endParaRPr lang="en-GB" sz="4000" b="1" dirty="0">
              <a:ln/>
              <a:solidFill>
                <a:schemeClr val="accent3"/>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GB" b="1" dirty="0" smtClean="0">
                <a:ln/>
                <a:solidFill>
                  <a:schemeClr val="accent3"/>
                </a:solidFill>
              </a:rPr>
              <a:t>The good and bad uses of science</a:t>
            </a:r>
            <a:endParaRPr lang="en-GB" b="1" dirty="0">
              <a:ln/>
              <a:solidFill>
                <a:schemeClr val="accent3"/>
              </a:solidFill>
            </a:endParaRPr>
          </a:p>
        </p:txBody>
      </p:sp>
      <p:sp>
        <p:nvSpPr>
          <p:cNvPr id="3" name="Content Placeholder 2"/>
          <p:cNvSpPr>
            <a:spLocks noGrp="1"/>
          </p:cNvSpPr>
          <p:nvPr>
            <p:ph idx="1"/>
          </p:nvPr>
        </p:nvSpPr>
        <p:spPr>
          <a:xfrm>
            <a:off x="-108520" y="1484784"/>
            <a:ext cx="8229600" cy="4997152"/>
          </a:xfrm>
        </p:spPr>
        <p:txBody>
          <a:bodyPr>
            <a:normAutofit/>
            <a:scene3d>
              <a:camera prst="orthographicFront"/>
              <a:lightRig rig="balanced" dir="t">
                <a:rot lat="0" lon="0" rev="2100000"/>
              </a:lightRig>
            </a:scene3d>
            <a:sp3d extrusionH="57150" prstMaterial="metal">
              <a:bevelT w="38100" h="25400"/>
              <a:contourClr>
                <a:schemeClr val="bg2"/>
              </a:contourClr>
            </a:sp3d>
          </a:bodyPr>
          <a:lstStyle/>
          <a:p>
            <a:pPr algn="just">
              <a:buNone/>
            </a:pPr>
            <a:r>
              <a:rPr lang="en-GB" sz="2800" b="1" dirty="0" smtClean="0">
                <a:ln w="50800"/>
                <a:solidFill>
                  <a:schemeClr val="bg1">
                    <a:shade val="50000"/>
                  </a:schemeClr>
                </a:solidFill>
              </a:rPr>
              <a:t>	The technology is clearly very useful. It is an extension of the modification farmers in all countries have practiced for centuries, done by selective breeding of crops with desirable traits, but it is more direct and a lot quicker. Scientists must be aware of its good potential, but also of the ways in which it could be abused. </a:t>
            </a:r>
          </a:p>
          <a:p>
            <a:pPr algn="just">
              <a:buNone/>
            </a:pPr>
            <a:endParaRPr lang="en-GB" sz="1400" b="1" dirty="0" smtClean="0">
              <a:ln w="50800"/>
              <a:solidFill>
                <a:schemeClr val="bg1">
                  <a:shade val="50000"/>
                </a:schemeClr>
              </a:solidFill>
            </a:endParaRPr>
          </a:p>
          <a:p>
            <a:pPr algn="just">
              <a:buNone/>
            </a:pPr>
            <a:r>
              <a:rPr lang="en-GB" sz="2800" b="1" dirty="0" smtClean="0">
                <a:ln w="50800"/>
                <a:solidFill>
                  <a:schemeClr val="bg1">
                    <a:shade val="50000"/>
                  </a:schemeClr>
                </a:solidFill>
              </a:rPr>
              <a:t>	</a:t>
            </a:r>
            <a:endParaRPr lang="en-GB" sz="2800" b="1" dirty="0">
              <a:ln w="50800"/>
              <a:solidFill>
                <a:schemeClr val="bg1">
                  <a:shade val="50000"/>
                </a:schemeClr>
              </a:solidFill>
            </a:endParaRPr>
          </a:p>
        </p:txBody>
      </p:sp>
      <p:pic>
        <p:nvPicPr>
          <p:cNvPr id="13314" name="Picture 2"/>
          <p:cNvPicPr>
            <a:picLocks noChangeAspect="1" noChangeArrowheads="1"/>
          </p:cNvPicPr>
          <p:nvPr/>
        </p:nvPicPr>
        <p:blipFill>
          <a:blip r:embed="rId2" cstate="print"/>
          <a:srcRect/>
          <a:stretch>
            <a:fillRect/>
          </a:stretch>
        </p:blipFill>
        <p:spPr bwMode="auto">
          <a:xfrm>
            <a:off x="323528" y="4509120"/>
            <a:ext cx="8424936" cy="220575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GB" b="1" dirty="0" smtClean="0">
                <a:ln/>
                <a:solidFill>
                  <a:schemeClr val="accent3"/>
                </a:solidFill>
              </a:rPr>
              <a:t>The good and bad uses of science</a:t>
            </a:r>
            <a:endParaRPr lang="en-GB" b="1" dirty="0">
              <a:ln/>
              <a:solidFill>
                <a:schemeClr val="accent3"/>
              </a:solidFill>
            </a:endParaRPr>
          </a:p>
        </p:txBody>
      </p:sp>
      <p:sp>
        <p:nvSpPr>
          <p:cNvPr id="3" name="Content Placeholder 2"/>
          <p:cNvSpPr>
            <a:spLocks noGrp="1"/>
          </p:cNvSpPr>
          <p:nvPr>
            <p:ph idx="1"/>
          </p:nvPr>
        </p:nvSpPr>
        <p:spPr/>
        <p:txBody>
          <a:bodyPr>
            <a:scene3d>
              <a:camera prst="orthographicFront"/>
              <a:lightRig rig="balanced" dir="t">
                <a:rot lat="0" lon="0" rev="2100000"/>
              </a:lightRig>
            </a:scene3d>
            <a:sp3d extrusionH="57150" prstMaterial="metal">
              <a:bevelT w="38100" h="25400"/>
              <a:contourClr>
                <a:schemeClr val="bg2"/>
              </a:contourClr>
            </a:sp3d>
          </a:bodyPr>
          <a:lstStyle/>
          <a:p>
            <a:r>
              <a:rPr lang="en-GB" b="1" dirty="0" smtClean="0">
                <a:ln w="50800"/>
                <a:solidFill>
                  <a:schemeClr val="bg1">
                    <a:shade val="50000"/>
                  </a:schemeClr>
                </a:solidFill>
              </a:rPr>
              <a:t>One company tried to research ways in which crops could be made to become sterile after one harvest, so that farmers would have to buy from them each year. This is not helpful: it is just profiteering.</a:t>
            </a:r>
            <a:endParaRPr lang="en-GB" b="1" dirty="0">
              <a:ln w="50800"/>
              <a:solidFill>
                <a:schemeClr val="bg1">
                  <a:shade val="50000"/>
                </a:schemeClr>
              </a:solidFill>
            </a:endParaRPr>
          </a:p>
        </p:txBody>
      </p:sp>
      <p:pic>
        <p:nvPicPr>
          <p:cNvPr id="12290" name="Picture 2"/>
          <p:cNvPicPr>
            <a:picLocks noChangeAspect="1" noChangeArrowheads="1"/>
          </p:cNvPicPr>
          <p:nvPr/>
        </p:nvPicPr>
        <p:blipFill>
          <a:blip r:embed="rId2" cstate="print"/>
          <a:srcRect/>
          <a:stretch>
            <a:fillRect/>
          </a:stretch>
        </p:blipFill>
        <p:spPr bwMode="auto">
          <a:xfrm>
            <a:off x="4644008" y="3861048"/>
            <a:ext cx="4095750" cy="25922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GB" b="1" dirty="0" smtClean="0">
                <a:ln/>
                <a:solidFill>
                  <a:schemeClr val="accent3"/>
                </a:solidFill>
              </a:rPr>
              <a:t>The good and bad uses of science</a:t>
            </a:r>
            <a:endParaRPr lang="en-GB" b="1" dirty="0">
              <a:ln/>
              <a:solidFill>
                <a:schemeClr val="accent3"/>
              </a:solidFill>
            </a:endParaRPr>
          </a:p>
        </p:txBody>
      </p:sp>
      <p:pic>
        <p:nvPicPr>
          <p:cNvPr id="14338" name="Picture 2"/>
          <p:cNvPicPr>
            <a:picLocks noGrp="1" noChangeAspect="1" noChangeArrowheads="1"/>
          </p:cNvPicPr>
          <p:nvPr>
            <p:ph idx="1"/>
          </p:nvPr>
        </p:nvPicPr>
        <p:blipFill>
          <a:blip r:embed="rId2" cstate="print"/>
          <a:srcRect/>
          <a:stretch>
            <a:fillRect/>
          </a:stretch>
        </p:blipFill>
        <p:spPr bwMode="auto">
          <a:xfrm>
            <a:off x="683568" y="1628800"/>
            <a:ext cx="4429125" cy="2857500"/>
          </a:xfrm>
          <a:prstGeom prst="rect">
            <a:avLst/>
          </a:prstGeom>
          <a:ln>
            <a:noFill/>
          </a:ln>
          <a:effectLst>
            <a:softEdge rad="112500"/>
          </a:effectLst>
        </p:spPr>
      </p:pic>
      <p:sp>
        <p:nvSpPr>
          <p:cNvPr id="5" name="Rectangle 4"/>
          <p:cNvSpPr/>
          <p:nvPr/>
        </p:nvSpPr>
        <p:spPr>
          <a:xfrm>
            <a:off x="611560" y="4581128"/>
            <a:ext cx="8208912" cy="2246769"/>
          </a:xfrm>
          <a:prstGeom prst="rect">
            <a:avLst/>
          </a:prstGeom>
        </p:spPr>
        <p:txBody>
          <a:bodyPr wrap="square">
            <a:spAutoFit/>
          </a:bodyPr>
          <a:lstStyle/>
          <a:p>
            <a:r>
              <a:rPr lang="en-GB"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It would also be highly inadvisable to apply GM technology to humans. Many have argued that doing so would cause serious social problems due to the blurred distinction between those with modifications and those without. </a:t>
            </a:r>
            <a:endParaRPr lang="en-GB"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6" name="Picture 2"/>
          <p:cNvPicPr>
            <a:picLocks noChangeAspect="1" noChangeArrowheads="1"/>
          </p:cNvPicPr>
          <p:nvPr/>
        </p:nvPicPr>
        <p:blipFill>
          <a:blip r:embed="rId3" cstate="print"/>
          <a:srcRect/>
          <a:stretch>
            <a:fillRect/>
          </a:stretch>
        </p:blipFill>
        <p:spPr bwMode="auto">
          <a:xfrm>
            <a:off x="5652120" y="1677102"/>
            <a:ext cx="2592288" cy="27600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GB" b="1" dirty="0" smtClean="0">
                <a:ln/>
                <a:solidFill>
                  <a:schemeClr val="accent3"/>
                </a:solidFill>
              </a:rPr>
              <a:t>The good and bad uses of science</a:t>
            </a:r>
            <a:endParaRPr lang="en-GB" b="1" dirty="0">
              <a:ln/>
              <a:solidFill>
                <a:schemeClr val="accent3"/>
              </a:solidFill>
            </a:endParaRPr>
          </a:p>
        </p:txBody>
      </p:sp>
      <p:sp>
        <p:nvSpPr>
          <p:cNvPr id="3" name="Content Placeholder 2"/>
          <p:cNvSpPr>
            <a:spLocks noGrp="1"/>
          </p:cNvSpPr>
          <p:nvPr>
            <p:ph idx="1"/>
          </p:nvPr>
        </p:nvSpPr>
        <p:spPr>
          <a:xfrm>
            <a:off x="467544" y="1484784"/>
            <a:ext cx="8229600" cy="4525963"/>
          </a:xfrm>
        </p:spPr>
        <p:txBody>
          <a:bodyPr>
            <a:noAutofit/>
          </a:bodyPr>
          <a:lstStyle/>
          <a:p>
            <a:pPr algn="just">
              <a:buNone/>
            </a:pPr>
            <a:r>
              <a:rPr lang="en-GB" sz="2800" dirty="0" smtClean="0">
                <a:solidFill>
                  <a:schemeClr val="bg1"/>
                </a:solidFill>
              </a:rPr>
              <a:t>	Once modifications have been made, they cannot simply be removed again. Moreover, using of this kind of technology on people would seriously violate human dignity. Testing modifications inevitably leads to some failures and it is morally indefensible to subject human life to that risk.</a:t>
            </a:r>
            <a:endParaRPr lang="en-GB" sz="2800" dirty="0">
              <a:solidFill>
                <a:schemeClr val="bg1"/>
              </a:solidFill>
            </a:endParaRPr>
          </a:p>
        </p:txBody>
      </p:sp>
      <p:pic>
        <p:nvPicPr>
          <p:cNvPr id="15362" name="Picture 2"/>
          <p:cNvPicPr>
            <a:picLocks noChangeAspect="1" noChangeArrowheads="1"/>
          </p:cNvPicPr>
          <p:nvPr/>
        </p:nvPicPr>
        <p:blipFill>
          <a:blip r:embed="rId2" cstate="print"/>
          <a:srcRect/>
          <a:stretch>
            <a:fillRect/>
          </a:stretch>
        </p:blipFill>
        <p:spPr bwMode="auto">
          <a:xfrm>
            <a:off x="971600" y="4221088"/>
            <a:ext cx="7416824" cy="237626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GB" b="1" dirty="0" smtClean="0">
                <a:ln/>
                <a:solidFill>
                  <a:schemeClr val="accent3"/>
                </a:solidFill>
              </a:rPr>
              <a:t>The good and bad uses of science</a:t>
            </a:r>
            <a:endParaRPr lang="en-GB" b="1" dirty="0">
              <a:ln/>
              <a:solidFill>
                <a:schemeClr val="accent3"/>
              </a:solidFill>
            </a:endParaRPr>
          </a:p>
        </p:txBody>
      </p:sp>
      <p:sp>
        <p:nvSpPr>
          <p:cNvPr id="3" name="Content Placeholder 2"/>
          <p:cNvSpPr>
            <a:spLocks noGrp="1"/>
          </p:cNvSpPr>
          <p:nvPr>
            <p:ph idx="1"/>
          </p:nvPr>
        </p:nvSpPr>
        <p:spPr>
          <a:xfrm>
            <a:off x="467544" y="1484785"/>
            <a:ext cx="8229600" cy="3240360"/>
          </a:xfrm>
        </p:spPr>
        <p:txBody>
          <a:bodyPr>
            <a:normAutofit fontScale="92500" lnSpcReduction="20000"/>
          </a:bodyPr>
          <a:lstStyle/>
          <a:p>
            <a:pPr algn="just">
              <a:buNone/>
            </a:pPr>
            <a:r>
              <a:rPr lang="en-GB" sz="2800" b="1" dirty="0" smtClean="0">
                <a:solidFill>
                  <a:schemeClr val="bg1"/>
                </a:solidFill>
              </a:rPr>
              <a:t>	</a:t>
            </a:r>
          </a:p>
          <a:p>
            <a:pPr algn="just">
              <a:buNone/>
            </a:pPr>
            <a:r>
              <a:rPr lang="en-GB" sz="2800" b="1" dirty="0" smtClean="0">
                <a:solidFill>
                  <a:schemeClr val="bg1"/>
                </a:solidFill>
              </a:rPr>
              <a:t>	Medicine: </a:t>
            </a:r>
            <a:r>
              <a:rPr lang="en-GB" sz="2800" dirty="0" smtClean="0">
                <a:solidFill>
                  <a:schemeClr val="bg1"/>
                </a:solidFill>
              </a:rPr>
              <a:t>For many people this is the branch of science most relevant to their own lives. Because here too we are dealing with human lives, the scientists engaged in medical research must be particularly careful to consider the moral implications of their work. Although medical advances make our lives longer and more comfortable, the end does not justify the means; some experiments must be off-limits.</a:t>
            </a:r>
            <a:endParaRPr lang="en-GB" sz="2800" dirty="0">
              <a:solidFill>
                <a:schemeClr val="bg1"/>
              </a:solidFill>
            </a:endParaRPr>
          </a:p>
        </p:txBody>
      </p:sp>
      <p:pic>
        <p:nvPicPr>
          <p:cNvPr id="16386" name="Picture 2"/>
          <p:cNvPicPr>
            <a:picLocks noChangeAspect="1" noChangeArrowheads="1"/>
          </p:cNvPicPr>
          <p:nvPr/>
        </p:nvPicPr>
        <p:blipFill>
          <a:blip r:embed="rId2" cstate="print"/>
          <a:srcRect/>
          <a:stretch>
            <a:fillRect/>
          </a:stretch>
        </p:blipFill>
        <p:spPr bwMode="auto">
          <a:xfrm>
            <a:off x="4283968" y="4365104"/>
            <a:ext cx="2857500" cy="216024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GB" b="1" dirty="0" smtClean="0">
                <a:ln/>
                <a:solidFill>
                  <a:schemeClr val="accent3"/>
                </a:solidFill>
              </a:rPr>
              <a:t>The good and bad uses of science</a:t>
            </a:r>
            <a:endParaRPr lang="en-GB" b="1" dirty="0">
              <a:ln/>
              <a:solidFill>
                <a:schemeClr val="accent3"/>
              </a:solidFill>
            </a:endParaRPr>
          </a:p>
        </p:txBody>
      </p:sp>
      <p:sp>
        <p:nvSpPr>
          <p:cNvPr id="3" name="Content Placeholder 2"/>
          <p:cNvSpPr>
            <a:spLocks noGrp="1"/>
          </p:cNvSpPr>
          <p:nvPr>
            <p:ph idx="1"/>
          </p:nvPr>
        </p:nvSpPr>
        <p:spPr/>
        <p:txBody>
          <a:bodyPr>
            <a:normAutofit/>
          </a:bodyPr>
          <a:lstStyle/>
          <a:p>
            <a:pPr>
              <a:buNone/>
            </a:pPr>
            <a:r>
              <a:rPr lang="en-GB" sz="2500" b="1" dirty="0" smtClean="0">
                <a:solidFill>
                  <a:schemeClr val="bg1"/>
                </a:solidFill>
              </a:rPr>
              <a:t>Sometimes the immoral way is obvious.</a:t>
            </a:r>
            <a:endParaRPr lang="en-GB" sz="2500" b="1" dirty="0">
              <a:solidFill>
                <a:schemeClr val="bg1"/>
              </a:solidFill>
            </a:endParaRPr>
          </a:p>
        </p:txBody>
      </p:sp>
      <p:pic>
        <p:nvPicPr>
          <p:cNvPr id="3074" name="Picture 2"/>
          <p:cNvPicPr>
            <a:picLocks noChangeAspect="1" noChangeArrowheads="1"/>
          </p:cNvPicPr>
          <p:nvPr/>
        </p:nvPicPr>
        <p:blipFill>
          <a:blip r:embed="rId2" cstate="print"/>
          <a:srcRect/>
          <a:stretch>
            <a:fillRect/>
          </a:stretch>
        </p:blipFill>
        <p:spPr bwMode="auto">
          <a:xfrm>
            <a:off x="611560" y="2420888"/>
            <a:ext cx="3245346" cy="37516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p:cNvSpPr txBox="1"/>
          <p:nvPr/>
        </p:nvSpPr>
        <p:spPr>
          <a:xfrm>
            <a:off x="3995936" y="2348880"/>
            <a:ext cx="4608512" cy="3939540"/>
          </a:xfrm>
          <a:prstGeom prst="rect">
            <a:avLst/>
          </a:prstGeom>
          <a:noFill/>
        </p:spPr>
        <p:txBody>
          <a:bodyPr wrap="square" rtlCol="0">
            <a:spAutoFit/>
          </a:bodyPr>
          <a:lstStyle/>
          <a:p>
            <a:pPr algn="just"/>
            <a:r>
              <a:rPr lang="en-GB" sz="2500" dirty="0" smtClean="0">
                <a:solidFill>
                  <a:schemeClr val="bg1"/>
                </a:solidFill>
              </a:rPr>
              <a:t>In World War II German SS Officer Josef </a:t>
            </a:r>
            <a:r>
              <a:rPr lang="en-GB" sz="2500" dirty="0" err="1" smtClean="0">
                <a:solidFill>
                  <a:schemeClr val="bg1"/>
                </a:solidFill>
              </a:rPr>
              <a:t>Mengele</a:t>
            </a:r>
            <a:r>
              <a:rPr lang="en-GB" sz="2500" dirty="0" smtClean="0">
                <a:solidFill>
                  <a:schemeClr val="bg1"/>
                </a:solidFill>
              </a:rPr>
              <a:t> conducted so-called experiments on prisoners in the Auschwitz prison camp.</a:t>
            </a:r>
          </a:p>
          <a:p>
            <a:pPr algn="just"/>
            <a:r>
              <a:rPr lang="en-GB" sz="2500" dirty="0" smtClean="0">
                <a:solidFill>
                  <a:schemeClr val="bg1"/>
                </a:solidFill>
              </a:rPr>
              <a:t> </a:t>
            </a:r>
          </a:p>
          <a:p>
            <a:pPr algn="just"/>
            <a:r>
              <a:rPr lang="en-GB" sz="2500" dirty="0" smtClean="0">
                <a:solidFill>
                  <a:schemeClr val="bg1"/>
                </a:solidFill>
              </a:rPr>
              <a:t>These involved such horrors as unnecessary amputation of limbs, injecting chemicals into the eyes of children and surgery without anaesthesia.</a:t>
            </a:r>
            <a:endParaRPr lang="en-GB" sz="2500" dirty="0">
              <a:solidFill>
                <a:schemeClr val="bg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GB" b="1" dirty="0" smtClean="0">
                <a:ln/>
                <a:solidFill>
                  <a:schemeClr val="accent3"/>
                </a:solidFill>
              </a:rPr>
              <a:t>The good and bad uses of science</a:t>
            </a:r>
            <a:endParaRPr lang="en-GB" b="1" dirty="0">
              <a:ln/>
              <a:solidFill>
                <a:schemeClr val="accent3"/>
              </a:solidFill>
            </a:endParaRPr>
          </a:p>
        </p:txBody>
      </p:sp>
      <p:pic>
        <p:nvPicPr>
          <p:cNvPr id="4098" name="Picture 2"/>
          <p:cNvPicPr>
            <a:picLocks noGrp="1" noChangeAspect="1" noChangeArrowheads="1"/>
          </p:cNvPicPr>
          <p:nvPr>
            <p:ph idx="1"/>
          </p:nvPr>
        </p:nvPicPr>
        <p:blipFill>
          <a:blip r:embed="rId2" cstate="print"/>
          <a:srcRect/>
          <a:stretch>
            <a:fillRect/>
          </a:stretch>
        </p:blipFill>
        <p:spPr bwMode="auto">
          <a:xfrm>
            <a:off x="755576" y="1844824"/>
            <a:ext cx="3227463" cy="4334641"/>
          </a:xfrm>
          <a:prstGeom prst="rect">
            <a:avLst/>
          </a:prstGeom>
          <a:ln>
            <a:noFill/>
          </a:ln>
          <a:effectLst>
            <a:outerShdw blurRad="190500" algn="tl" rotWithShape="0">
              <a:srgbClr val="000000">
                <a:alpha val="70000"/>
              </a:srgbClr>
            </a:outerShdw>
          </a:effectLst>
        </p:spPr>
      </p:pic>
      <p:sp>
        <p:nvSpPr>
          <p:cNvPr id="5" name="TextBox 4"/>
          <p:cNvSpPr txBox="1"/>
          <p:nvPr/>
        </p:nvSpPr>
        <p:spPr>
          <a:xfrm>
            <a:off x="4139952" y="1772816"/>
            <a:ext cx="4680520" cy="4401205"/>
          </a:xfrm>
          <a:prstGeom prst="rect">
            <a:avLst/>
          </a:prstGeom>
          <a:noFill/>
        </p:spPr>
        <p:txBody>
          <a:bodyPr wrap="square" rtlCol="0">
            <a:spAutoFit/>
          </a:bodyPr>
          <a:lstStyle/>
          <a:p>
            <a:pPr algn="just"/>
            <a:r>
              <a:rPr lang="en-GB" sz="2800" dirty="0" smtClean="0">
                <a:solidFill>
                  <a:schemeClr val="bg1"/>
                </a:solidFill>
              </a:rPr>
              <a:t>The absolute power </a:t>
            </a:r>
            <a:r>
              <a:rPr lang="en-GB" sz="2800" dirty="0" err="1" smtClean="0">
                <a:solidFill>
                  <a:schemeClr val="bg1"/>
                </a:solidFill>
              </a:rPr>
              <a:t>Mengele</a:t>
            </a:r>
            <a:r>
              <a:rPr lang="en-GB" sz="2800" dirty="0" smtClean="0">
                <a:solidFill>
                  <a:schemeClr val="bg1"/>
                </a:solidFill>
              </a:rPr>
              <a:t> was given over the camp prisoners corrupted him, and although he claimed that he did these evil things in the name of science, it was clear to witnesses that he was not doing them for any reason other than to exercise his own power.</a:t>
            </a:r>
            <a:endParaRPr lang="en-GB" sz="2800" dirty="0">
              <a:solidFill>
                <a:schemeClr val="bg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GB" b="1" dirty="0" smtClean="0">
                <a:ln/>
                <a:solidFill>
                  <a:schemeClr val="accent3"/>
                </a:solidFill>
              </a:rPr>
              <a:t>The good and bad uses of science</a:t>
            </a:r>
            <a:endParaRPr lang="en-GB" b="1" dirty="0">
              <a:ln/>
              <a:solidFill>
                <a:schemeClr val="accent3"/>
              </a:solidFill>
            </a:endParaRPr>
          </a:p>
        </p:txBody>
      </p:sp>
      <p:sp>
        <p:nvSpPr>
          <p:cNvPr id="3" name="Content Placeholder 2"/>
          <p:cNvSpPr>
            <a:spLocks noGrp="1"/>
          </p:cNvSpPr>
          <p:nvPr>
            <p:ph idx="1"/>
          </p:nvPr>
        </p:nvSpPr>
        <p:spPr>
          <a:xfrm>
            <a:off x="457200" y="1600201"/>
            <a:ext cx="8229600" cy="3124944"/>
          </a:xfrm>
        </p:spPr>
        <p:txBody>
          <a:bodyPr>
            <a:normAutofit fontScale="92500" lnSpcReduction="20000"/>
          </a:bodyPr>
          <a:lstStyle/>
          <a:p>
            <a:pPr algn="just">
              <a:buNone/>
            </a:pPr>
            <a:r>
              <a:rPr lang="en-GB" sz="2800" dirty="0" smtClean="0">
                <a:solidFill>
                  <a:schemeClr val="bg1"/>
                </a:solidFill>
              </a:rPr>
              <a:t>	It is a sobering thought that more than half of the participants at Hitler’s 1942 </a:t>
            </a:r>
            <a:r>
              <a:rPr lang="en-GB" sz="2800" dirty="0" err="1" smtClean="0">
                <a:solidFill>
                  <a:schemeClr val="bg1"/>
                </a:solidFill>
              </a:rPr>
              <a:t>Wannsee</a:t>
            </a:r>
            <a:r>
              <a:rPr lang="en-GB" sz="2800" dirty="0" smtClean="0">
                <a:solidFill>
                  <a:schemeClr val="bg1"/>
                </a:solidFill>
              </a:rPr>
              <a:t> Conference, which planned what was called </a:t>
            </a:r>
            <a:r>
              <a:rPr lang="en-GB" sz="2800" i="1" dirty="0" smtClean="0">
                <a:solidFill>
                  <a:schemeClr val="bg1"/>
                </a:solidFill>
              </a:rPr>
              <a:t>“the final solution to the Jewish question”</a:t>
            </a:r>
            <a:r>
              <a:rPr lang="en-GB" sz="2800" dirty="0" smtClean="0">
                <a:solidFill>
                  <a:schemeClr val="bg1"/>
                </a:solidFill>
              </a:rPr>
              <a:t> – that is the extermination and murder of Europe’s Jewish people – were either medical practitioners or in receipt of other academic doctorates. Nazi collaborators included a cast of scientists, doctors, judges, lawyers, philosophers and academics. It’s very easy to be corrupted. </a:t>
            </a:r>
          </a:p>
          <a:p>
            <a:pPr>
              <a:buNone/>
            </a:pPr>
            <a:endParaRPr lang="en-GB" dirty="0">
              <a:solidFill>
                <a:schemeClr val="bg1"/>
              </a:solidFill>
            </a:endParaRPr>
          </a:p>
        </p:txBody>
      </p:sp>
      <p:pic>
        <p:nvPicPr>
          <p:cNvPr id="17410" name="Picture 2"/>
          <p:cNvPicPr>
            <a:picLocks noChangeAspect="1" noChangeArrowheads="1"/>
          </p:cNvPicPr>
          <p:nvPr/>
        </p:nvPicPr>
        <p:blipFill>
          <a:blip r:embed="rId2" cstate="print"/>
          <a:srcRect/>
          <a:stretch>
            <a:fillRect/>
          </a:stretch>
        </p:blipFill>
        <p:spPr bwMode="auto">
          <a:xfrm>
            <a:off x="3995936" y="4293096"/>
            <a:ext cx="4857750" cy="22829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1.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GB" b="1" dirty="0" smtClean="0">
                <a:ln/>
                <a:solidFill>
                  <a:schemeClr val="accent3"/>
                </a:solidFill>
              </a:rPr>
              <a:t>The good and bad uses of science</a:t>
            </a:r>
            <a:endParaRPr lang="en-GB" b="1" dirty="0">
              <a:ln/>
              <a:solidFill>
                <a:schemeClr val="accent3"/>
              </a:solidFill>
            </a:endParaRPr>
          </a:p>
        </p:txBody>
      </p:sp>
      <p:sp>
        <p:nvSpPr>
          <p:cNvPr id="3" name="Content Placeholder 2"/>
          <p:cNvSpPr>
            <a:spLocks noGrp="1"/>
          </p:cNvSpPr>
          <p:nvPr>
            <p:ph idx="1"/>
          </p:nvPr>
        </p:nvSpPr>
        <p:spPr>
          <a:xfrm>
            <a:off x="467544" y="1196752"/>
            <a:ext cx="8229600" cy="4525963"/>
          </a:xfrm>
        </p:spPr>
        <p:txBody>
          <a:bodyPr>
            <a:normAutofit/>
          </a:bodyPr>
          <a:lstStyle/>
          <a:p>
            <a:pPr algn="just">
              <a:buNone/>
            </a:pPr>
            <a:r>
              <a:rPr lang="en-GB" sz="2800" dirty="0" smtClean="0">
                <a:solidFill>
                  <a:schemeClr val="bg1"/>
                </a:solidFill>
              </a:rPr>
              <a:t>	</a:t>
            </a:r>
          </a:p>
          <a:p>
            <a:pPr algn="just">
              <a:buNone/>
            </a:pPr>
            <a:endParaRPr lang="en-GB" sz="2800" dirty="0" smtClean="0">
              <a:solidFill>
                <a:schemeClr val="bg1"/>
              </a:solidFill>
            </a:endParaRPr>
          </a:p>
          <a:p>
            <a:pPr algn="just">
              <a:buNone/>
            </a:pPr>
            <a:r>
              <a:rPr lang="en-GB" sz="2800" dirty="0" smtClean="0">
                <a:solidFill>
                  <a:schemeClr val="bg1"/>
                </a:solidFill>
              </a:rPr>
              <a:t>	In other cases, scientists may feel that what they are doing will lead to a useful outcome – a new treatment, a better understanding of the disease. Yet this does not mean that all methods are acceptable. </a:t>
            </a:r>
          </a:p>
          <a:p>
            <a:pPr algn="just">
              <a:buNone/>
            </a:pPr>
            <a:endParaRPr lang="en-GB" sz="2800" dirty="0" smtClean="0">
              <a:solidFill>
                <a:schemeClr val="bg1"/>
              </a:solidFill>
            </a:endParaRPr>
          </a:p>
          <a:p>
            <a:pPr algn="just">
              <a:buNone/>
            </a:pPr>
            <a:r>
              <a:rPr lang="en-GB" sz="2800" dirty="0" smtClean="0">
                <a:solidFill>
                  <a:schemeClr val="bg1"/>
                </a:solidFill>
              </a:rPr>
              <a:t>	</a:t>
            </a:r>
            <a:endParaRPr lang="en-GB" sz="2800" dirty="0">
              <a:solidFill>
                <a:schemeClr val="bg1"/>
              </a:solidFill>
            </a:endParaRPr>
          </a:p>
        </p:txBody>
      </p:sp>
      <p:pic>
        <p:nvPicPr>
          <p:cNvPr id="18434" name="Picture 2"/>
          <p:cNvPicPr>
            <a:picLocks noChangeAspect="1" noChangeArrowheads="1"/>
          </p:cNvPicPr>
          <p:nvPr/>
        </p:nvPicPr>
        <p:blipFill>
          <a:blip r:embed="rId2" cstate="print"/>
          <a:srcRect b="9153"/>
          <a:stretch>
            <a:fillRect/>
          </a:stretch>
        </p:blipFill>
        <p:spPr bwMode="auto">
          <a:xfrm>
            <a:off x="5148064" y="4278124"/>
            <a:ext cx="3278138" cy="210320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GB" b="1" dirty="0" smtClean="0">
                <a:ln/>
                <a:solidFill>
                  <a:schemeClr val="accent3"/>
                </a:solidFill>
              </a:rPr>
              <a:t>The good and bad uses of science</a:t>
            </a:r>
            <a:endParaRPr lang="en-GB" b="1" dirty="0">
              <a:ln/>
              <a:solidFill>
                <a:schemeClr val="accent3"/>
              </a:solidFill>
            </a:endParaRPr>
          </a:p>
        </p:txBody>
      </p:sp>
      <p:sp>
        <p:nvSpPr>
          <p:cNvPr id="3" name="Content Placeholder 2"/>
          <p:cNvSpPr>
            <a:spLocks noGrp="1"/>
          </p:cNvSpPr>
          <p:nvPr>
            <p:ph idx="1"/>
          </p:nvPr>
        </p:nvSpPr>
        <p:spPr>
          <a:xfrm>
            <a:off x="457200" y="1600201"/>
            <a:ext cx="8229600" cy="3629000"/>
          </a:xfrm>
        </p:spPr>
        <p:txBody>
          <a:bodyPr>
            <a:normAutofit lnSpcReduction="10000"/>
          </a:bodyPr>
          <a:lstStyle/>
          <a:p>
            <a:pPr algn="just">
              <a:buNone/>
            </a:pPr>
            <a:r>
              <a:rPr lang="en-GB" sz="2800" dirty="0" smtClean="0">
                <a:solidFill>
                  <a:schemeClr val="bg1"/>
                </a:solidFill>
              </a:rPr>
              <a:t>	</a:t>
            </a:r>
            <a:r>
              <a:rPr lang="en-GB" sz="2800" b="1" dirty="0" smtClean="0">
                <a:solidFill>
                  <a:schemeClr val="bg1"/>
                </a:solidFill>
              </a:rPr>
              <a:t>Stem-cell research: </a:t>
            </a:r>
            <a:r>
              <a:rPr lang="en-GB" sz="2800" dirty="0" smtClean="0">
                <a:solidFill>
                  <a:schemeClr val="bg1"/>
                </a:solidFill>
              </a:rPr>
              <a:t>finding a way to produce cells that are able to divide and grow into any type of human tissue. Among other benefits, this would allow doctors to grow replacement organs for their patients and repair damaged nerves.</a:t>
            </a:r>
          </a:p>
          <a:p>
            <a:pPr algn="just">
              <a:buNone/>
            </a:pPr>
            <a:endParaRPr lang="en-GB" sz="1400" dirty="0" smtClean="0">
              <a:solidFill>
                <a:schemeClr val="bg1"/>
              </a:solidFill>
            </a:endParaRPr>
          </a:p>
          <a:p>
            <a:pPr algn="just">
              <a:buNone/>
            </a:pPr>
            <a:r>
              <a:rPr lang="en-GB" sz="2800" dirty="0" smtClean="0">
                <a:solidFill>
                  <a:schemeClr val="bg1"/>
                </a:solidFill>
              </a:rPr>
              <a:t>	The problem: stem cells in adult humans do not have the capacity of the variety found in growing human embryos.</a:t>
            </a:r>
            <a:endParaRPr lang="en-GB" sz="2800" dirty="0">
              <a:solidFill>
                <a:schemeClr val="bg1"/>
              </a:solidFill>
            </a:endParaRPr>
          </a:p>
        </p:txBody>
      </p:sp>
      <p:pic>
        <p:nvPicPr>
          <p:cNvPr id="19458" name="Picture 2"/>
          <p:cNvPicPr>
            <a:picLocks noChangeAspect="1" noChangeArrowheads="1"/>
          </p:cNvPicPr>
          <p:nvPr/>
        </p:nvPicPr>
        <p:blipFill>
          <a:blip r:embed="rId2" cstate="print"/>
          <a:srcRect/>
          <a:stretch>
            <a:fillRect/>
          </a:stretch>
        </p:blipFill>
        <p:spPr bwMode="auto">
          <a:xfrm>
            <a:off x="3995936" y="4725144"/>
            <a:ext cx="3960440" cy="20162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GB" b="1" dirty="0" smtClean="0">
                <a:ln/>
                <a:solidFill>
                  <a:schemeClr val="accent3"/>
                </a:solidFill>
              </a:rPr>
              <a:t>The good and bad uses of science</a:t>
            </a:r>
            <a:endParaRPr lang="en-GB" b="1" dirty="0">
              <a:ln/>
              <a:solidFill>
                <a:schemeClr val="accent3"/>
              </a:solidFill>
            </a:endParaRPr>
          </a:p>
        </p:txBody>
      </p:sp>
      <p:sp>
        <p:nvSpPr>
          <p:cNvPr id="3" name="Content Placeholder 2"/>
          <p:cNvSpPr>
            <a:spLocks noGrp="1"/>
          </p:cNvSpPr>
          <p:nvPr>
            <p:ph idx="1"/>
          </p:nvPr>
        </p:nvSpPr>
        <p:spPr>
          <a:xfrm>
            <a:off x="467544" y="1412776"/>
            <a:ext cx="8229600" cy="4525963"/>
          </a:xfrm>
        </p:spPr>
        <p:txBody>
          <a:bodyPr>
            <a:normAutofit/>
          </a:bodyPr>
          <a:lstStyle/>
          <a:p>
            <a:pPr algn="just">
              <a:buNone/>
            </a:pPr>
            <a:r>
              <a:rPr lang="en-GB" sz="2800" dirty="0" smtClean="0">
                <a:solidFill>
                  <a:schemeClr val="bg1"/>
                </a:solidFill>
              </a:rPr>
              <a:t>	Some scientists were willing to experiment with embryonic stem cell, even though this destroys the human embryo they were taken from. Others refused to do this, believing that destruction of human life is morally unjustifiable.</a:t>
            </a:r>
            <a:endParaRPr lang="en-GB" sz="2800" dirty="0">
              <a:solidFill>
                <a:schemeClr val="bg1"/>
              </a:solidFill>
            </a:endParaRPr>
          </a:p>
        </p:txBody>
      </p:sp>
      <p:pic>
        <p:nvPicPr>
          <p:cNvPr id="5123" name="Picture 3"/>
          <p:cNvPicPr>
            <a:picLocks noChangeAspect="1" noChangeArrowheads="1"/>
          </p:cNvPicPr>
          <p:nvPr/>
        </p:nvPicPr>
        <p:blipFill>
          <a:blip r:embed="rId2" cstate="print"/>
          <a:srcRect/>
          <a:stretch>
            <a:fillRect/>
          </a:stretch>
        </p:blipFill>
        <p:spPr bwMode="auto">
          <a:xfrm>
            <a:off x="899592" y="3789040"/>
            <a:ext cx="2121836" cy="244827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TextBox 5"/>
          <p:cNvSpPr txBox="1"/>
          <p:nvPr/>
        </p:nvSpPr>
        <p:spPr>
          <a:xfrm>
            <a:off x="3131840" y="3717032"/>
            <a:ext cx="5544616" cy="2677656"/>
          </a:xfrm>
          <a:prstGeom prst="rect">
            <a:avLst/>
          </a:prstGeom>
          <a:noFill/>
        </p:spPr>
        <p:txBody>
          <a:bodyPr wrap="square" rtlCol="0">
            <a:spAutoFit/>
          </a:bodyPr>
          <a:lstStyle/>
          <a:p>
            <a:pPr algn="just"/>
            <a:r>
              <a:rPr lang="en-GB" sz="2800" dirty="0" smtClean="0">
                <a:solidFill>
                  <a:schemeClr val="bg1"/>
                </a:solidFill>
              </a:rPr>
              <a:t>In 2006 a team led by the researcher Dr. Shinya Yamanaka were able to modify adult stem cells to give them the ability to produce all tissue types, thus side-stepping the moral issue. </a:t>
            </a:r>
            <a:endParaRPr lang="en-GB" sz="2800" dirty="0">
              <a:solidFill>
                <a:schemeClr val="bg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GB" b="1" dirty="0" smtClean="0">
                <a:ln/>
                <a:solidFill>
                  <a:schemeClr val="accent3"/>
                </a:solidFill>
              </a:rPr>
              <a:t>The good and bad uses of science</a:t>
            </a:r>
            <a:endParaRPr lang="en-GB" b="1" dirty="0">
              <a:ln/>
              <a:solidFill>
                <a:schemeClr val="accent3"/>
              </a:solidFill>
            </a:endParaRPr>
          </a:p>
        </p:txBody>
      </p:sp>
      <p:sp>
        <p:nvSpPr>
          <p:cNvPr id="3" name="Content Placeholder 2"/>
          <p:cNvSpPr>
            <a:spLocks noGrp="1"/>
          </p:cNvSpPr>
          <p:nvPr>
            <p:ph idx="1"/>
          </p:nvPr>
        </p:nvSpPr>
        <p:spPr/>
        <p:txBody>
          <a:bodyPr>
            <a:noAutofit/>
          </a:bodyPr>
          <a:lstStyle/>
          <a:p>
            <a:pPr algn="just">
              <a:buNone/>
            </a:pPr>
            <a:r>
              <a:rPr lang="en-GB" sz="2800" dirty="0" smtClean="0">
                <a:solidFill>
                  <a:schemeClr val="bg1"/>
                </a:solidFill>
              </a:rPr>
              <a:t>	Sometimes when there is no legislation preventing a certain line of research, scientists must decide for themselves whether the research is morally justifiable, or whether they should find another way. </a:t>
            </a:r>
          </a:p>
          <a:p>
            <a:pPr algn="just">
              <a:buNone/>
            </a:pPr>
            <a:endParaRPr lang="en-GB" sz="1400" dirty="0" smtClean="0">
              <a:solidFill>
                <a:schemeClr val="bg1"/>
              </a:solidFill>
            </a:endParaRPr>
          </a:p>
          <a:p>
            <a:pPr algn="just">
              <a:buNone/>
            </a:pPr>
            <a:r>
              <a:rPr lang="en-GB" sz="2800" dirty="0" smtClean="0">
                <a:solidFill>
                  <a:schemeClr val="bg1"/>
                </a:solidFill>
              </a:rPr>
              <a:t>	Science is as much about satisfying our own curiosity about the world as it is a source of beneficial technology, but not at any cost; a good ethical education is essential if scientists are to be able to see clearly and make sound judgements on the direction they take their work.</a:t>
            </a:r>
            <a:endParaRPr lang="en-GB" sz="2800" dirty="0">
              <a:solidFill>
                <a:schemeClr val="bg1"/>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GB" b="1" dirty="0" smtClean="0">
                <a:ln/>
                <a:solidFill>
                  <a:schemeClr val="accent3"/>
                </a:solidFill>
              </a:rPr>
              <a:t>The good and bad uses of science</a:t>
            </a:r>
            <a:endParaRPr lang="en-GB" b="1" dirty="0">
              <a:ln/>
              <a:solidFill>
                <a:schemeClr val="accent3"/>
              </a:solidFill>
            </a:endParaRPr>
          </a:p>
        </p:txBody>
      </p:sp>
      <p:sp>
        <p:nvSpPr>
          <p:cNvPr id="3" name="Content Placeholder 2"/>
          <p:cNvSpPr>
            <a:spLocks noGrp="1"/>
          </p:cNvSpPr>
          <p:nvPr>
            <p:ph idx="1"/>
          </p:nvPr>
        </p:nvSpPr>
        <p:spPr/>
        <p:txBody>
          <a:bodyPr>
            <a:normAutofit/>
          </a:bodyPr>
          <a:lstStyle/>
          <a:p>
            <a:pPr algn="just">
              <a:buNone/>
            </a:pPr>
            <a:r>
              <a:rPr lang="en-GB" sz="2800" dirty="0" smtClean="0">
                <a:solidFill>
                  <a:schemeClr val="bg1"/>
                </a:solidFill>
              </a:rPr>
              <a:t>	The decisions scientists make about what work is permissible determines the direction we steer our societies, and it is of paramount importance that the correct choice is made. </a:t>
            </a:r>
          </a:p>
          <a:p>
            <a:pPr algn="just">
              <a:buNone/>
            </a:pPr>
            <a:endParaRPr lang="en-GB" sz="1400" dirty="0" smtClean="0">
              <a:solidFill>
                <a:schemeClr val="bg1"/>
              </a:solidFill>
            </a:endParaRPr>
          </a:p>
          <a:p>
            <a:pPr algn="just">
              <a:buNone/>
            </a:pPr>
            <a:r>
              <a:rPr lang="en-GB" sz="2800" dirty="0" smtClean="0">
                <a:solidFill>
                  <a:schemeClr val="bg1"/>
                </a:solidFill>
              </a:rPr>
              <a:t>	Perhaps the biggest changes to the world in the last two decades have been brought about by the advancement of computer technology. </a:t>
            </a:r>
            <a:endParaRPr lang="en-GB" sz="2800" dirty="0">
              <a:solidFill>
                <a:schemeClr val="bg1"/>
              </a:solidFill>
            </a:endParaRPr>
          </a:p>
        </p:txBody>
      </p:sp>
      <p:pic>
        <p:nvPicPr>
          <p:cNvPr id="20482" name="Picture 2"/>
          <p:cNvPicPr>
            <a:picLocks noChangeAspect="1" noChangeArrowheads="1"/>
          </p:cNvPicPr>
          <p:nvPr/>
        </p:nvPicPr>
        <p:blipFill>
          <a:blip r:embed="rId2" cstate="print"/>
          <a:srcRect/>
          <a:stretch>
            <a:fillRect/>
          </a:stretch>
        </p:blipFill>
        <p:spPr bwMode="auto">
          <a:xfrm>
            <a:off x="6300192" y="4653136"/>
            <a:ext cx="2664296" cy="202119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GB" b="1" dirty="0" smtClean="0">
                <a:ln/>
                <a:solidFill>
                  <a:schemeClr val="accent3"/>
                </a:solidFill>
              </a:rPr>
              <a:t>The good and bad uses of science</a:t>
            </a:r>
            <a:endParaRPr lang="en-GB" b="1" dirty="0">
              <a:ln/>
              <a:solidFill>
                <a:schemeClr val="accent3"/>
              </a:solidFill>
            </a:endParaRPr>
          </a:p>
        </p:txBody>
      </p:sp>
      <p:sp>
        <p:nvSpPr>
          <p:cNvPr id="3" name="Content Placeholder 2"/>
          <p:cNvSpPr>
            <a:spLocks noGrp="1"/>
          </p:cNvSpPr>
          <p:nvPr>
            <p:ph idx="1"/>
          </p:nvPr>
        </p:nvSpPr>
        <p:spPr/>
        <p:txBody>
          <a:bodyPr>
            <a:noAutofit/>
          </a:bodyPr>
          <a:lstStyle/>
          <a:p>
            <a:pPr algn="just">
              <a:buNone/>
            </a:pPr>
            <a:r>
              <a:rPr lang="en-GB" sz="2500" dirty="0" smtClean="0">
                <a:solidFill>
                  <a:schemeClr val="bg1"/>
                </a:solidFill>
              </a:rPr>
              <a:t>	In 1990 a British scientist called Tim Berners-Lee working at CERN, an international particle physics laboratory located in Switzerland revealed a technology that would allow networks all over the world to communicate –  the World Wide Web.</a:t>
            </a:r>
            <a:endParaRPr lang="en-GB" sz="2500" dirty="0">
              <a:solidFill>
                <a:schemeClr val="bg1"/>
              </a:solidFill>
            </a:endParaRPr>
          </a:p>
        </p:txBody>
      </p:sp>
      <p:pic>
        <p:nvPicPr>
          <p:cNvPr id="6147" name="Picture 3"/>
          <p:cNvPicPr>
            <a:picLocks noChangeAspect="1" noChangeArrowheads="1"/>
          </p:cNvPicPr>
          <p:nvPr/>
        </p:nvPicPr>
        <p:blipFill>
          <a:blip r:embed="rId2" cstate="print"/>
          <a:srcRect/>
          <a:stretch>
            <a:fillRect/>
          </a:stretch>
        </p:blipFill>
        <p:spPr bwMode="auto">
          <a:xfrm>
            <a:off x="5652120" y="3861048"/>
            <a:ext cx="2910134" cy="2448272"/>
          </a:xfrm>
          <a:prstGeom prst="rect">
            <a:avLst/>
          </a:prstGeom>
          <a:ln>
            <a:noFill/>
          </a:ln>
          <a:effectLst>
            <a:softEdge rad="112500"/>
          </a:effectLst>
        </p:spPr>
      </p:pic>
      <p:sp>
        <p:nvSpPr>
          <p:cNvPr id="6" name="TextBox 5"/>
          <p:cNvSpPr txBox="1"/>
          <p:nvPr/>
        </p:nvSpPr>
        <p:spPr>
          <a:xfrm>
            <a:off x="827584" y="3795623"/>
            <a:ext cx="4608512" cy="3062377"/>
          </a:xfrm>
          <a:prstGeom prst="rect">
            <a:avLst/>
          </a:prstGeom>
          <a:noFill/>
        </p:spPr>
        <p:txBody>
          <a:bodyPr wrap="square" rtlCol="0">
            <a:spAutoFit/>
          </a:bodyPr>
          <a:lstStyle/>
          <a:p>
            <a:pPr algn="just"/>
            <a:r>
              <a:rPr lang="en-GB" sz="2500" dirty="0" smtClean="0">
                <a:solidFill>
                  <a:schemeClr val="bg1"/>
                </a:solidFill>
              </a:rPr>
              <a:t>Many of the technologies I have mentioned so far are only possible because of the huge scope for collaboration between scientists this allowed. Crucially, its inventors were not trying to make a profit.</a:t>
            </a:r>
          </a:p>
          <a:p>
            <a:endParaRPr lang="en-GB" dirty="0">
              <a:solidFill>
                <a:schemeClr val="bg1"/>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GB" b="1" dirty="0" smtClean="0">
                <a:ln/>
                <a:solidFill>
                  <a:schemeClr val="accent3"/>
                </a:solidFill>
              </a:rPr>
              <a:t>The good and bad uses of science</a:t>
            </a:r>
            <a:endParaRPr lang="en-GB" b="1" dirty="0">
              <a:ln/>
              <a:solidFill>
                <a:schemeClr val="accent3"/>
              </a:solidFill>
            </a:endParaRPr>
          </a:p>
        </p:txBody>
      </p:sp>
      <p:sp>
        <p:nvSpPr>
          <p:cNvPr id="3" name="Content Placeholder 2"/>
          <p:cNvSpPr>
            <a:spLocks noGrp="1"/>
          </p:cNvSpPr>
          <p:nvPr>
            <p:ph idx="1"/>
          </p:nvPr>
        </p:nvSpPr>
        <p:spPr/>
        <p:txBody>
          <a:bodyPr>
            <a:normAutofit/>
          </a:bodyPr>
          <a:lstStyle/>
          <a:p>
            <a:pPr algn="just">
              <a:buNone/>
            </a:pPr>
            <a:r>
              <a:rPr lang="en-GB" sz="2500" dirty="0" smtClean="0">
                <a:solidFill>
                  <a:schemeClr val="bg1"/>
                </a:solidFill>
              </a:rPr>
              <a:t>	Despite this, the technology has its dangers. The computerisation of banking and trading inevitably means we should prepare to have to deal with </a:t>
            </a:r>
            <a:r>
              <a:rPr lang="en-GB" sz="2500" i="1" dirty="0" smtClean="0">
                <a:solidFill>
                  <a:schemeClr val="bg1"/>
                </a:solidFill>
              </a:rPr>
              <a:t>‘cyber-crime’</a:t>
            </a:r>
            <a:r>
              <a:rPr lang="en-GB" sz="2500" dirty="0" smtClean="0">
                <a:solidFill>
                  <a:schemeClr val="bg1"/>
                </a:solidFill>
              </a:rPr>
              <a:t>; criminals trying to use computers to steal.  </a:t>
            </a:r>
          </a:p>
          <a:p>
            <a:pPr algn="just">
              <a:buNone/>
            </a:pPr>
            <a:endParaRPr lang="en-GB" sz="1500" dirty="0" smtClean="0">
              <a:solidFill>
                <a:schemeClr val="bg1"/>
              </a:solidFill>
            </a:endParaRPr>
          </a:p>
          <a:p>
            <a:pPr>
              <a:buNone/>
            </a:pPr>
            <a:endParaRPr lang="en-GB" dirty="0">
              <a:solidFill>
                <a:schemeClr val="bg1"/>
              </a:solidFill>
            </a:endParaRPr>
          </a:p>
        </p:txBody>
      </p:sp>
      <p:pic>
        <p:nvPicPr>
          <p:cNvPr id="7170" name="Picture 2"/>
          <p:cNvPicPr>
            <a:picLocks noChangeAspect="1" noChangeArrowheads="1"/>
          </p:cNvPicPr>
          <p:nvPr/>
        </p:nvPicPr>
        <p:blipFill>
          <a:blip r:embed="rId2" cstate="print"/>
          <a:srcRect/>
          <a:stretch>
            <a:fillRect/>
          </a:stretch>
        </p:blipFill>
        <p:spPr bwMode="auto">
          <a:xfrm>
            <a:off x="899592" y="3429000"/>
            <a:ext cx="2520280" cy="2952328"/>
          </a:xfrm>
          <a:prstGeom prst="rect">
            <a:avLst/>
          </a:prstGeom>
          <a:ln>
            <a:noFill/>
          </a:ln>
          <a:effectLst>
            <a:softEdge rad="112500"/>
          </a:effectLst>
        </p:spPr>
      </p:pic>
      <p:sp>
        <p:nvSpPr>
          <p:cNvPr id="7" name="TextBox 6"/>
          <p:cNvSpPr txBox="1"/>
          <p:nvPr/>
        </p:nvSpPr>
        <p:spPr>
          <a:xfrm>
            <a:off x="3491880" y="3284984"/>
            <a:ext cx="5184576" cy="3573016"/>
          </a:xfrm>
          <a:prstGeom prst="rect">
            <a:avLst/>
          </a:prstGeom>
          <a:noFill/>
        </p:spPr>
        <p:txBody>
          <a:bodyPr wrap="square" rtlCol="0">
            <a:spAutoFit/>
          </a:bodyPr>
          <a:lstStyle/>
          <a:p>
            <a:pPr algn="just"/>
            <a:r>
              <a:rPr lang="en-GB" sz="2500" dirty="0" smtClean="0">
                <a:solidFill>
                  <a:schemeClr val="bg1"/>
                </a:solidFill>
              </a:rPr>
              <a:t>On the other hand, it is becoming increasingly important in less-developed countries,  where the spread of computer technology is starting to improve standards of education, and its capacity to unite disparate people and nations is perhaps its greatest strength.</a:t>
            </a:r>
          </a:p>
          <a:p>
            <a:pPr algn="just"/>
            <a:endParaRPr lang="en-GB" sz="2000" dirty="0">
              <a:solidFill>
                <a:schemeClr val="bg1"/>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GB" b="1" dirty="0" smtClean="0">
                <a:ln/>
                <a:solidFill>
                  <a:schemeClr val="accent3"/>
                </a:solidFill>
              </a:rPr>
              <a:t>The good and bad uses of science</a:t>
            </a:r>
            <a:endParaRPr lang="en-GB" b="1" dirty="0">
              <a:ln/>
              <a:solidFill>
                <a:schemeClr val="accent3"/>
              </a:solidFill>
            </a:endParaRPr>
          </a:p>
        </p:txBody>
      </p:sp>
      <p:sp>
        <p:nvSpPr>
          <p:cNvPr id="3" name="Content Placeholder 2"/>
          <p:cNvSpPr>
            <a:spLocks noGrp="1"/>
          </p:cNvSpPr>
          <p:nvPr>
            <p:ph idx="1"/>
          </p:nvPr>
        </p:nvSpPr>
        <p:spPr/>
        <p:txBody>
          <a:bodyPr/>
          <a:lstStyle/>
          <a:p>
            <a:pPr algn="just">
              <a:buNone/>
            </a:pPr>
            <a:r>
              <a:rPr lang="en-GB" sz="2500" dirty="0" smtClean="0">
                <a:solidFill>
                  <a:schemeClr val="bg1"/>
                </a:solidFill>
              </a:rPr>
              <a:t>	It should be clear by now that while it is essential for scientists to think about the ethics of their work, it is not always straightforward to find the most ethical path. When they do recognise it, it is important to act.</a:t>
            </a:r>
          </a:p>
          <a:p>
            <a:pPr algn="just">
              <a:buNone/>
            </a:pPr>
            <a:endParaRPr lang="en-GB" sz="2800" dirty="0" smtClean="0">
              <a:solidFill>
                <a:schemeClr val="bg1"/>
              </a:solidFill>
            </a:endParaRPr>
          </a:p>
          <a:p>
            <a:pPr>
              <a:buNone/>
            </a:pPr>
            <a:endParaRPr lang="en-GB" dirty="0">
              <a:solidFill>
                <a:schemeClr val="bg1"/>
              </a:solidFill>
            </a:endParaRPr>
          </a:p>
        </p:txBody>
      </p:sp>
      <p:pic>
        <p:nvPicPr>
          <p:cNvPr id="8194" name="Picture 2"/>
          <p:cNvPicPr>
            <a:picLocks noChangeAspect="1" noChangeArrowheads="1"/>
          </p:cNvPicPr>
          <p:nvPr/>
        </p:nvPicPr>
        <p:blipFill>
          <a:blip r:embed="rId2" cstate="print"/>
          <a:srcRect/>
          <a:stretch>
            <a:fillRect/>
          </a:stretch>
        </p:blipFill>
        <p:spPr bwMode="auto">
          <a:xfrm>
            <a:off x="899592" y="3429000"/>
            <a:ext cx="1954503" cy="2592288"/>
          </a:xfrm>
          <a:prstGeom prst="rect">
            <a:avLst/>
          </a:prstGeom>
          <a:noFill/>
          <a:ln w="9525">
            <a:solidFill>
              <a:schemeClr val="tx1"/>
            </a:solidFill>
            <a:miter lim="800000"/>
            <a:headEnd/>
            <a:tailEnd/>
          </a:ln>
        </p:spPr>
      </p:pic>
      <p:sp>
        <p:nvSpPr>
          <p:cNvPr id="28" name="TextBox 27"/>
          <p:cNvSpPr txBox="1"/>
          <p:nvPr/>
        </p:nvSpPr>
        <p:spPr>
          <a:xfrm>
            <a:off x="3131840" y="3356992"/>
            <a:ext cx="5544616" cy="2785378"/>
          </a:xfrm>
          <a:prstGeom prst="rect">
            <a:avLst/>
          </a:prstGeom>
          <a:noFill/>
        </p:spPr>
        <p:txBody>
          <a:bodyPr wrap="square" rtlCol="0">
            <a:spAutoFit/>
          </a:bodyPr>
          <a:lstStyle/>
          <a:p>
            <a:pPr algn="just"/>
            <a:r>
              <a:rPr lang="en-GB" sz="2500" dirty="0" smtClean="0">
                <a:solidFill>
                  <a:schemeClr val="bg1"/>
                </a:solidFill>
              </a:rPr>
              <a:t>In the nineteenth century Alfred Nobel, a Swedish chemist, invented dynamite and gelignite, powerful but stable explosives, to be used for mining and engineering purposes. His intention was to make explosive mining safer and prevent accidents.</a:t>
            </a:r>
            <a:endParaRPr lang="en-GB" sz="2500" dirty="0">
              <a:solidFill>
                <a:schemeClr val="bg1"/>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GB" b="1" dirty="0" smtClean="0">
                <a:ln/>
                <a:solidFill>
                  <a:schemeClr val="accent3"/>
                </a:solidFill>
              </a:rPr>
              <a:t>The good and bad uses of science</a:t>
            </a:r>
            <a:endParaRPr lang="en-GB" b="1" dirty="0">
              <a:ln/>
              <a:solidFill>
                <a:schemeClr val="accent3"/>
              </a:solidFill>
            </a:endParaRPr>
          </a:p>
        </p:txBody>
      </p:sp>
      <p:sp>
        <p:nvSpPr>
          <p:cNvPr id="3" name="Content Placeholder 2"/>
          <p:cNvSpPr>
            <a:spLocks noGrp="1"/>
          </p:cNvSpPr>
          <p:nvPr>
            <p:ph idx="1"/>
          </p:nvPr>
        </p:nvSpPr>
        <p:spPr/>
        <p:txBody>
          <a:bodyPr>
            <a:normAutofit lnSpcReduction="10000"/>
          </a:bodyPr>
          <a:lstStyle/>
          <a:p>
            <a:pPr algn="just">
              <a:buNone/>
            </a:pPr>
            <a:r>
              <a:rPr lang="en-GB" sz="2800" dirty="0" smtClean="0">
                <a:solidFill>
                  <a:schemeClr val="bg1"/>
                </a:solidFill>
              </a:rPr>
              <a:t>	Instead, his inventions were adapted for military purposes. This led to his unfair vilification, culminating in 1888 in his obituary in a French newspaper, mistakenly published after the death of his brother.</a:t>
            </a:r>
          </a:p>
          <a:p>
            <a:pPr algn="just">
              <a:buNone/>
            </a:pPr>
            <a:endParaRPr lang="en-GB" sz="2800" dirty="0" smtClean="0">
              <a:solidFill>
                <a:schemeClr val="bg1"/>
              </a:solidFill>
            </a:endParaRPr>
          </a:p>
          <a:p>
            <a:pPr algn="ctr">
              <a:buNone/>
            </a:pPr>
            <a:r>
              <a:rPr lang="en-GB" sz="40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 merchant of death is dead”</a:t>
            </a:r>
          </a:p>
          <a:p>
            <a:pPr algn="ctr">
              <a:buNone/>
            </a:pPr>
            <a:endParaRPr lang="en-GB" sz="2800" b="1" i="1" dirty="0" smtClean="0">
              <a:solidFill>
                <a:schemeClr val="bg1"/>
              </a:solidFill>
            </a:endParaRPr>
          </a:p>
          <a:p>
            <a:pPr algn="ctr">
              <a:buNone/>
            </a:pPr>
            <a:r>
              <a:rPr lang="en-GB" sz="2800" b="1" i="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“He became rich by finding new ways to kill people faster than ever before.”</a:t>
            </a:r>
          </a:p>
          <a:p>
            <a:pPr algn="ctr">
              <a:buNone/>
            </a:pPr>
            <a:endParaRPr lang="en-GB" sz="2800" i="1" dirty="0">
              <a:solidFill>
                <a:schemeClr val="bg1"/>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GB" b="1" dirty="0" smtClean="0">
                <a:ln/>
                <a:solidFill>
                  <a:schemeClr val="accent3"/>
                </a:solidFill>
              </a:rPr>
              <a:t>The good and bad uses of science</a:t>
            </a:r>
            <a:endParaRPr lang="en-GB" b="1" dirty="0">
              <a:ln/>
              <a:solidFill>
                <a:schemeClr val="accent3"/>
              </a:solidFill>
            </a:endParaRPr>
          </a:p>
        </p:txBody>
      </p:sp>
      <p:sp>
        <p:nvSpPr>
          <p:cNvPr id="3" name="Content Placeholder 2"/>
          <p:cNvSpPr>
            <a:spLocks noGrp="1"/>
          </p:cNvSpPr>
          <p:nvPr>
            <p:ph idx="1"/>
          </p:nvPr>
        </p:nvSpPr>
        <p:spPr/>
        <p:txBody>
          <a:bodyPr>
            <a:normAutofit/>
          </a:bodyPr>
          <a:lstStyle/>
          <a:p>
            <a:pPr algn="just">
              <a:buNone/>
            </a:pPr>
            <a:r>
              <a:rPr lang="en-GB" dirty="0" smtClean="0">
                <a:solidFill>
                  <a:schemeClr val="bg1"/>
                </a:solidFill>
              </a:rPr>
              <a:t>	</a:t>
            </a:r>
            <a:r>
              <a:rPr lang="en-GB" sz="2800" dirty="0" smtClean="0">
                <a:solidFill>
                  <a:schemeClr val="bg1"/>
                </a:solidFill>
              </a:rPr>
              <a:t>To ensure his legacy to the world was more positive, Dr. Nobel left almost his entire fortune to the establishment of a series of prizes in recognition of outstanding advances in the following:</a:t>
            </a:r>
          </a:p>
          <a:p>
            <a:pPr algn="just">
              <a:buNone/>
            </a:pPr>
            <a:endParaRPr lang="en-GB" sz="2800" dirty="0" smtClean="0">
              <a:solidFill>
                <a:schemeClr val="bg1"/>
              </a:solidFill>
            </a:endParaRPr>
          </a:p>
        </p:txBody>
      </p:sp>
      <p:sp>
        <p:nvSpPr>
          <p:cNvPr id="5" name="TextBox 4"/>
          <p:cNvSpPr txBox="1"/>
          <p:nvPr/>
        </p:nvSpPr>
        <p:spPr>
          <a:xfrm>
            <a:off x="827584" y="3717032"/>
            <a:ext cx="1944216" cy="2523768"/>
          </a:xfrm>
          <a:prstGeom prst="rect">
            <a:avLst/>
          </a:prstGeom>
          <a:noFill/>
        </p:spPr>
        <p:txBody>
          <a:bodyPr wrap="square" rtlCol="0">
            <a:spAutoFit/>
          </a:bodyPr>
          <a:lstStyle/>
          <a:p>
            <a:pPr algn="just">
              <a:buNone/>
            </a:pPr>
            <a:r>
              <a:rPr lang="en-GB" sz="2800" b="1" dirty="0" smtClean="0">
                <a:solidFill>
                  <a:schemeClr val="bg1"/>
                </a:solidFill>
              </a:rPr>
              <a:t>Physics </a:t>
            </a:r>
          </a:p>
          <a:p>
            <a:pPr algn="just">
              <a:buNone/>
            </a:pPr>
            <a:r>
              <a:rPr lang="en-GB" sz="2800" b="1" dirty="0" smtClean="0">
                <a:solidFill>
                  <a:schemeClr val="bg1"/>
                </a:solidFill>
              </a:rPr>
              <a:t>Chemistry </a:t>
            </a:r>
          </a:p>
          <a:p>
            <a:pPr algn="just">
              <a:buNone/>
            </a:pPr>
            <a:r>
              <a:rPr lang="en-GB" sz="2800" b="1" dirty="0" smtClean="0">
                <a:solidFill>
                  <a:schemeClr val="bg1"/>
                </a:solidFill>
              </a:rPr>
              <a:t>Medicine</a:t>
            </a:r>
          </a:p>
          <a:p>
            <a:pPr algn="just">
              <a:buNone/>
            </a:pPr>
            <a:r>
              <a:rPr lang="en-GB" sz="2800" b="1" dirty="0" smtClean="0">
                <a:solidFill>
                  <a:schemeClr val="bg1"/>
                </a:solidFill>
              </a:rPr>
              <a:t>Literature </a:t>
            </a:r>
          </a:p>
          <a:p>
            <a:pPr algn="just">
              <a:buNone/>
            </a:pPr>
            <a:r>
              <a:rPr lang="en-GB" sz="2800" b="1" dirty="0" smtClean="0">
                <a:solidFill>
                  <a:schemeClr val="bg1"/>
                </a:solidFill>
              </a:rPr>
              <a:t>Peace</a:t>
            </a:r>
            <a:endParaRPr lang="en-GB" sz="2800" dirty="0" smtClean="0">
              <a:solidFill>
                <a:schemeClr val="bg1"/>
              </a:solidFill>
            </a:endParaRPr>
          </a:p>
          <a:p>
            <a:endParaRPr lang="en-GB" dirty="0">
              <a:solidFill>
                <a:schemeClr val="bg1"/>
              </a:solidFill>
            </a:endParaRPr>
          </a:p>
        </p:txBody>
      </p:sp>
      <p:pic>
        <p:nvPicPr>
          <p:cNvPr id="21506" name="Picture 2"/>
          <p:cNvPicPr>
            <a:picLocks noChangeAspect="1" noChangeArrowheads="1"/>
          </p:cNvPicPr>
          <p:nvPr/>
        </p:nvPicPr>
        <p:blipFill>
          <a:blip r:embed="rId2" cstate="print"/>
          <a:srcRect/>
          <a:stretch>
            <a:fillRect/>
          </a:stretch>
        </p:blipFill>
        <p:spPr bwMode="auto">
          <a:xfrm>
            <a:off x="5724128" y="3356992"/>
            <a:ext cx="2880320" cy="297323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1507" name="Picture 3"/>
          <p:cNvPicPr>
            <a:picLocks noChangeAspect="1" noChangeArrowheads="1"/>
          </p:cNvPicPr>
          <p:nvPr/>
        </p:nvPicPr>
        <p:blipFill>
          <a:blip r:embed="rId3" cstate="print"/>
          <a:srcRect/>
          <a:stretch>
            <a:fillRect/>
          </a:stretch>
        </p:blipFill>
        <p:spPr bwMode="auto">
          <a:xfrm>
            <a:off x="3203848" y="3933056"/>
            <a:ext cx="3048000" cy="24719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scene3d>
              <a:camera prst="orthographicFront"/>
              <a:lightRig rig="balanced" dir="t">
                <a:rot lat="0" lon="0" rev="2100000"/>
              </a:lightRig>
            </a:scene3d>
            <a:sp3d extrusionH="57150" prstMaterial="metal">
              <a:bevelT w="38100" h="25400"/>
              <a:contourClr>
                <a:schemeClr val="bg2"/>
              </a:contourClr>
            </a:sp3d>
          </a:bodyPr>
          <a:lstStyle/>
          <a:p>
            <a:r>
              <a:rPr lang="en-GB" sz="6000" b="1" i="1" dirty="0" smtClean="0">
                <a:ln w="50800"/>
                <a:solidFill>
                  <a:schemeClr val="bg1">
                    <a:shade val="50000"/>
                  </a:schemeClr>
                </a:solidFill>
                <a:effectLst>
                  <a:reflection blurRad="6350" stA="55000" endA="300" endPos="45500" dir="5400000" sy="-100000" algn="bl" rotWithShape="0"/>
                </a:effectLst>
              </a:rPr>
              <a:t>Dr.Kim:</a:t>
            </a:r>
            <a:endParaRPr lang="en-GB" sz="6000" b="1" i="1" dirty="0">
              <a:ln w="50800"/>
              <a:solidFill>
                <a:schemeClr val="bg1">
                  <a:shade val="50000"/>
                </a:schemeClr>
              </a:solidFill>
              <a:effectLst>
                <a:reflection blurRad="6350" stA="55000" endA="300" endPos="45500" dir="5400000" sy="-100000" algn="bl" rotWithShape="0"/>
              </a:effectLst>
            </a:endParaRPr>
          </a:p>
        </p:txBody>
      </p:sp>
      <p:sp>
        <p:nvSpPr>
          <p:cNvPr id="3" name="Content Placeholder 2"/>
          <p:cNvSpPr>
            <a:spLocks noGrp="1"/>
          </p:cNvSpPr>
          <p:nvPr>
            <p:ph idx="1"/>
          </p:nvPr>
        </p:nvSpPr>
        <p:spPr>
          <a:xfrm>
            <a:off x="457200" y="1412776"/>
            <a:ext cx="8229600" cy="4713387"/>
          </a:xfrm>
        </p:spPr>
        <p:txBody>
          <a:bodyPr/>
          <a:lstStyle/>
          <a:p>
            <a:r>
              <a:rPr lang="en-GB" b="1" i="1" dirty="0" smtClean="0">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a:rPr>
              <a:t>“political and economic efforts alone do not result in peace and prosperity…education can, however, plant seeds of the values that are critical in reaching our desired end. These values include understanding; respect; sacrifice and reconciliation.”</a:t>
            </a:r>
            <a:r>
              <a:rPr lang="en-GB" b="1" dirty="0" smtClean="0">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a:rPr>
              <a:t> </a:t>
            </a:r>
            <a:endParaRPr lang="en-GB" dirty="0">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a:endParaRPr>
          </a:p>
        </p:txBody>
      </p:sp>
      <p:pic>
        <p:nvPicPr>
          <p:cNvPr id="2050" name="Picture 2" descr="C:\Users\ALTOND\Pictures\Pust Campus Logo.png"/>
          <p:cNvPicPr>
            <a:picLocks noChangeAspect="1" noChangeArrowheads="1"/>
          </p:cNvPicPr>
          <p:nvPr/>
        </p:nvPicPr>
        <p:blipFill>
          <a:blip r:embed="rId2" cstate="print"/>
          <a:srcRect/>
          <a:stretch>
            <a:fillRect/>
          </a:stretch>
        </p:blipFill>
        <p:spPr bwMode="auto">
          <a:xfrm>
            <a:off x="2267744" y="4653136"/>
            <a:ext cx="4829249" cy="199576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GB" b="1" dirty="0" smtClean="0">
                <a:ln/>
                <a:solidFill>
                  <a:schemeClr val="accent3"/>
                </a:solidFill>
              </a:rPr>
              <a:t>The good and bad uses of science</a:t>
            </a:r>
            <a:endParaRPr lang="en-GB" b="1" dirty="0">
              <a:ln/>
              <a:solidFill>
                <a:schemeClr val="accent3"/>
              </a:solidFill>
            </a:endParaRPr>
          </a:p>
        </p:txBody>
      </p:sp>
      <p:sp>
        <p:nvSpPr>
          <p:cNvPr id="3" name="Content Placeholder 2"/>
          <p:cNvSpPr>
            <a:spLocks noGrp="1"/>
          </p:cNvSpPr>
          <p:nvPr>
            <p:ph idx="1"/>
          </p:nvPr>
        </p:nvSpPr>
        <p:spPr/>
        <p:txBody>
          <a:bodyPr>
            <a:noAutofit/>
          </a:bodyPr>
          <a:lstStyle/>
          <a:p>
            <a:pPr algn="just">
              <a:buNone/>
            </a:pPr>
            <a:r>
              <a:rPr lang="en-GB" sz="2800" dirty="0" smtClean="0">
                <a:solidFill>
                  <a:schemeClr val="bg1"/>
                </a:solidFill>
              </a:rPr>
              <a:t>	The Nobel prizes are now famous; they are Alfred Nobel’s legacy, and the thing he is most remembered for. He realised that despite his good intentions, his inventions had been used for unethical purposes, and so he dedicated his fortune to the advancement of ethical science – that is why although most of the prizes are for scientific endeavour, he also established a peace prize, awarded for contributions to world peace through the negotiation of peace treaties, reduction of standing militaries and development of closer ties between nations.</a:t>
            </a:r>
            <a:endParaRPr lang="en-GB" sz="2800" dirty="0">
              <a:solidFill>
                <a:schemeClr val="bg1"/>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GB" b="1" dirty="0" smtClean="0">
                <a:ln/>
                <a:solidFill>
                  <a:schemeClr val="accent3"/>
                </a:solidFill>
              </a:rPr>
              <a:t>The good and bad uses of science</a:t>
            </a:r>
            <a:endParaRPr lang="en-GB" b="1" dirty="0">
              <a:ln/>
              <a:solidFill>
                <a:schemeClr val="accent3"/>
              </a:solidFill>
            </a:endParaRPr>
          </a:p>
        </p:txBody>
      </p:sp>
      <p:sp>
        <p:nvSpPr>
          <p:cNvPr id="10" name="TextBox 9"/>
          <p:cNvSpPr txBox="1"/>
          <p:nvPr/>
        </p:nvSpPr>
        <p:spPr>
          <a:xfrm>
            <a:off x="755576" y="3573016"/>
            <a:ext cx="7920880" cy="3139321"/>
          </a:xfrm>
          <a:prstGeom prst="rect">
            <a:avLst/>
          </a:prstGeom>
          <a:noFill/>
        </p:spPr>
        <p:txBody>
          <a:bodyPr wrap="square" rtlCol="0">
            <a:spAutoFit/>
          </a:bodyPr>
          <a:lstStyle/>
          <a:p>
            <a:endParaRPr lang="en-GB" sz="2400" dirty="0" smtClean="0">
              <a:solidFill>
                <a:schemeClr val="bg1"/>
              </a:solidFill>
            </a:endParaRPr>
          </a:p>
          <a:p>
            <a:pPr algn="just"/>
            <a:r>
              <a:rPr lang="en-GB" sz="2500" dirty="0" smtClean="0">
                <a:solidFill>
                  <a:schemeClr val="bg1"/>
                </a:solidFill>
              </a:rPr>
              <a:t>He might initially seem to you an unlikely recipient: it was he whose experiments in nuclear fission that demonstrated that it was possible to set up a chain reaction that would lead to a sustained release of energy. He calculated that this release of energy could occur in a fraction of a second, leading to a massive explosion. </a:t>
            </a:r>
          </a:p>
          <a:p>
            <a:pPr algn="just"/>
            <a:endParaRPr lang="en-GB" sz="2400" dirty="0">
              <a:solidFill>
                <a:schemeClr val="bg1"/>
              </a:solidFill>
            </a:endParaRPr>
          </a:p>
        </p:txBody>
      </p:sp>
      <p:sp>
        <p:nvSpPr>
          <p:cNvPr id="11" name="TextBox 10"/>
          <p:cNvSpPr txBox="1"/>
          <p:nvPr/>
        </p:nvSpPr>
        <p:spPr>
          <a:xfrm>
            <a:off x="2483768" y="1412776"/>
            <a:ext cx="6192688" cy="2677656"/>
          </a:xfrm>
          <a:prstGeom prst="rect">
            <a:avLst/>
          </a:prstGeom>
          <a:noFill/>
        </p:spPr>
        <p:txBody>
          <a:bodyPr wrap="square" rtlCol="0">
            <a:spAutoFit/>
          </a:bodyPr>
          <a:lstStyle/>
          <a:p>
            <a:pPr algn="just"/>
            <a:r>
              <a:rPr lang="en-GB" sz="2500" dirty="0" smtClean="0">
                <a:solidFill>
                  <a:schemeClr val="bg1"/>
                </a:solidFill>
              </a:rPr>
              <a:t>One recipient of the Peace prize was the Polish-born physicist Joseph </a:t>
            </a:r>
            <a:r>
              <a:rPr lang="en-GB" sz="2500" dirty="0" err="1" smtClean="0">
                <a:solidFill>
                  <a:schemeClr val="bg1"/>
                </a:solidFill>
              </a:rPr>
              <a:t>Rotblat</a:t>
            </a:r>
            <a:r>
              <a:rPr lang="en-GB" sz="2500" dirty="0" smtClean="0">
                <a:solidFill>
                  <a:schemeClr val="bg1"/>
                </a:solidFill>
              </a:rPr>
              <a:t>. I was privileged to meet him and to give the citation at my university in Liverpool, where I am a professor, when we conferred on him an honorary academic award.</a:t>
            </a:r>
          </a:p>
          <a:p>
            <a:pPr algn="just"/>
            <a:endParaRPr lang="en-GB" dirty="0">
              <a:solidFill>
                <a:schemeClr val="bg1"/>
              </a:solidFill>
            </a:endParaRPr>
          </a:p>
        </p:txBody>
      </p:sp>
      <p:pic>
        <p:nvPicPr>
          <p:cNvPr id="22530" name="Picture 2"/>
          <p:cNvPicPr>
            <a:picLocks noChangeAspect="1" noChangeArrowheads="1"/>
          </p:cNvPicPr>
          <p:nvPr/>
        </p:nvPicPr>
        <p:blipFill>
          <a:blip r:embed="rId2" cstate="print"/>
          <a:srcRect/>
          <a:stretch>
            <a:fillRect/>
          </a:stretch>
        </p:blipFill>
        <p:spPr bwMode="auto">
          <a:xfrm>
            <a:off x="467544" y="1412776"/>
            <a:ext cx="1872208" cy="25202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GB" b="1" dirty="0" smtClean="0">
                <a:ln/>
                <a:solidFill>
                  <a:schemeClr val="accent3"/>
                </a:solidFill>
              </a:rPr>
              <a:t>The good and bad uses of science</a:t>
            </a:r>
            <a:endParaRPr lang="en-GB" b="1" dirty="0">
              <a:ln/>
              <a:solidFill>
                <a:schemeClr val="accent3"/>
              </a:solidFill>
            </a:endParaRPr>
          </a:p>
        </p:txBody>
      </p:sp>
      <p:sp>
        <p:nvSpPr>
          <p:cNvPr id="3" name="Content Placeholder 2"/>
          <p:cNvSpPr>
            <a:spLocks noGrp="1"/>
          </p:cNvSpPr>
          <p:nvPr>
            <p:ph idx="1"/>
          </p:nvPr>
        </p:nvSpPr>
        <p:spPr>
          <a:xfrm>
            <a:off x="395536" y="1340768"/>
            <a:ext cx="8229600" cy="4525963"/>
          </a:xfrm>
        </p:spPr>
        <p:txBody>
          <a:bodyPr>
            <a:noAutofit/>
          </a:bodyPr>
          <a:lstStyle/>
          <a:p>
            <a:pPr algn="just">
              <a:buNone/>
            </a:pPr>
            <a:r>
              <a:rPr lang="en-GB" sz="2500" dirty="0" smtClean="0">
                <a:solidFill>
                  <a:schemeClr val="bg1"/>
                </a:solidFill>
              </a:rPr>
              <a:t>	Before the Second World War broke out, he moved to the University of Liverpool, and so was not in Poland when Germany under the Nazis invaded. </a:t>
            </a:r>
          </a:p>
          <a:p>
            <a:pPr algn="just">
              <a:buNone/>
            </a:pPr>
            <a:endParaRPr lang="en-GB" sz="1400" dirty="0" smtClean="0">
              <a:solidFill>
                <a:schemeClr val="bg1"/>
              </a:solidFill>
            </a:endParaRPr>
          </a:p>
          <a:p>
            <a:pPr algn="just">
              <a:buNone/>
            </a:pPr>
            <a:r>
              <a:rPr lang="en-GB" sz="2500" dirty="0" smtClean="0">
                <a:solidFill>
                  <a:schemeClr val="bg1"/>
                </a:solidFill>
              </a:rPr>
              <a:t>	He understood that his work could be used to manufacture a new, powerful type of bomb, and towards the end of the war, he joined the Manhattan project, believing that the Nazis were developing a nuclear bomb, and hoping to produce one first to act as a deterrent. Within a year it became clear that the Nazis had abandoned their project, and he left the project. He was the only scientist to leave the project on moral grounds before the production of the first bomb.</a:t>
            </a:r>
            <a:endParaRPr lang="en-GB" sz="2500" dirty="0">
              <a:solidFill>
                <a:schemeClr val="bg1"/>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GB" b="1" dirty="0" smtClean="0">
                <a:ln/>
                <a:solidFill>
                  <a:schemeClr val="accent3"/>
                </a:solidFill>
              </a:rPr>
              <a:t>The good and bad uses of science</a:t>
            </a:r>
            <a:endParaRPr lang="en-GB" b="1" dirty="0">
              <a:ln/>
              <a:solidFill>
                <a:schemeClr val="accent3"/>
              </a:solidFill>
            </a:endParaRPr>
          </a:p>
        </p:txBody>
      </p:sp>
      <p:pic>
        <p:nvPicPr>
          <p:cNvPr id="51202" name="Picture 2"/>
          <p:cNvPicPr>
            <a:picLocks noChangeAspect="1" noChangeArrowheads="1"/>
          </p:cNvPicPr>
          <p:nvPr/>
        </p:nvPicPr>
        <p:blipFill>
          <a:blip r:embed="rId2" cstate="print"/>
          <a:srcRect/>
          <a:stretch>
            <a:fillRect/>
          </a:stretch>
        </p:blipFill>
        <p:spPr bwMode="auto">
          <a:xfrm>
            <a:off x="827584" y="3789040"/>
            <a:ext cx="4224470" cy="2448272"/>
          </a:xfrm>
          <a:prstGeom prst="rect">
            <a:avLst/>
          </a:prstGeom>
          <a:noFill/>
          <a:ln w="9525">
            <a:solidFill>
              <a:schemeClr val="tx1"/>
            </a:solidFill>
            <a:miter lim="800000"/>
            <a:headEnd/>
            <a:tailEnd/>
          </a:ln>
        </p:spPr>
      </p:pic>
      <p:sp>
        <p:nvSpPr>
          <p:cNvPr id="5" name="Rectangle 4"/>
          <p:cNvSpPr/>
          <p:nvPr/>
        </p:nvSpPr>
        <p:spPr>
          <a:xfrm>
            <a:off x="755576" y="1268760"/>
            <a:ext cx="7848872" cy="2400657"/>
          </a:xfrm>
          <a:prstGeom prst="rect">
            <a:avLst/>
          </a:prstGeom>
        </p:spPr>
        <p:txBody>
          <a:bodyPr wrap="square">
            <a:spAutoFit/>
          </a:bodyPr>
          <a:lstStyle/>
          <a:p>
            <a:pPr algn="just"/>
            <a:r>
              <a:rPr lang="en-GB" sz="2500" dirty="0" smtClean="0">
                <a:solidFill>
                  <a:schemeClr val="bg1"/>
                </a:solidFill>
              </a:rPr>
              <a:t>When the atomic bombs were dropped on Hiroshima and Nagasaki in Japan, </a:t>
            </a:r>
            <a:r>
              <a:rPr lang="en-GB" sz="2500" dirty="0" err="1" smtClean="0">
                <a:solidFill>
                  <a:schemeClr val="bg1"/>
                </a:solidFill>
              </a:rPr>
              <a:t>Rotblat</a:t>
            </a:r>
            <a:r>
              <a:rPr lang="en-GB" sz="2500" dirty="0" smtClean="0">
                <a:solidFill>
                  <a:schemeClr val="bg1"/>
                </a:solidFill>
              </a:rPr>
              <a:t> was appalled at the use his work had been put to. He became a medical physicist and began to research the effects of radiation, and helped demonstrate the harmful effects of the fallout from the bombs.</a:t>
            </a:r>
            <a:endParaRPr lang="en-GB" sz="2500" dirty="0">
              <a:solidFill>
                <a:schemeClr val="bg1"/>
              </a:solidFill>
            </a:endParaRPr>
          </a:p>
        </p:txBody>
      </p:sp>
      <p:sp>
        <p:nvSpPr>
          <p:cNvPr id="6" name="TextBox 5"/>
          <p:cNvSpPr txBox="1"/>
          <p:nvPr/>
        </p:nvSpPr>
        <p:spPr>
          <a:xfrm>
            <a:off x="5220072" y="3645024"/>
            <a:ext cx="3456384" cy="2785378"/>
          </a:xfrm>
          <a:prstGeom prst="rect">
            <a:avLst/>
          </a:prstGeom>
          <a:noFill/>
        </p:spPr>
        <p:txBody>
          <a:bodyPr wrap="square" rtlCol="0">
            <a:spAutoFit/>
          </a:bodyPr>
          <a:lstStyle/>
          <a:p>
            <a:pPr algn="just"/>
            <a:r>
              <a:rPr lang="en-GB" sz="2500" dirty="0" smtClean="0">
                <a:solidFill>
                  <a:schemeClr val="bg1"/>
                </a:solidFill>
              </a:rPr>
              <a:t>This helped lead to the Partial Nuclear Test Ban treaty, where many of the major nuclear powers of the time agreed to cease testing weapons above ground.</a:t>
            </a:r>
            <a:endParaRPr lang="en-GB" sz="2500" dirty="0">
              <a:solidFill>
                <a:schemeClr val="bg1"/>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GB" b="1" dirty="0" smtClean="0">
                <a:ln/>
                <a:solidFill>
                  <a:schemeClr val="accent3"/>
                </a:solidFill>
              </a:rPr>
              <a:t> The good and bad uses of science</a:t>
            </a:r>
            <a:endParaRPr lang="en-GB" b="1" dirty="0">
              <a:ln/>
              <a:solidFill>
                <a:schemeClr val="accent3"/>
              </a:solidFill>
            </a:endParaRPr>
          </a:p>
        </p:txBody>
      </p:sp>
      <p:sp>
        <p:nvSpPr>
          <p:cNvPr id="3" name="Content Placeholder 2"/>
          <p:cNvSpPr>
            <a:spLocks noGrp="1"/>
          </p:cNvSpPr>
          <p:nvPr>
            <p:ph idx="1"/>
          </p:nvPr>
        </p:nvSpPr>
        <p:spPr>
          <a:xfrm>
            <a:off x="457200" y="1600200"/>
            <a:ext cx="7931224" cy="4525963"/>
          </a:xfrm>
        </p:spPr>
        <p:txBody>
          <a:bodyPr>
            <a:noAutofit/>
          </a:bodyPr>
          <a:lstStyle/>
          <a:p>
            <a:pPr algn="just">
              <a:buNone/>
            </a:pPr>
            <a:r>
              <a:rPr lang="en-GB" sz="2500" dirty="0" smtClean="0">
                <a:solidFill>
                  <a:schemeClr val="bg1"/>
                </a:solidFill>
              </a:rPr>
              <a:t>	</a:t>
            </a:r>
            <a:r>
              <a:rPr lang="en-GB" sz="2500" dirty="0" err="1" smtClean="0">
                <a:solidFill>
                  <a:schemeClr val="bg1"/>
                </a:solidFill>
              </a:rPr>
              <a:t>Rotblat</a:t>
            </a:r>
            <a:r>
              <a:rPr lang="en-GB" sz="2500" dirty="0" smtClean="0">
                <a:solidFill>
                  <a:schemeClr val="bg1"/>
                </a:solidFill>
              </a:rPr>
              <a:t> campaigned vigorously against the nuclear arms race for the rest of his life and was eventually awarded the Nobel peace prize for this. </a:t>
            </a:r>
          </a:p>
          <a:p>
            <a:pPr algn="just">
              <a:buNone/>
            </a:pPr>
            <a:endParaRPr lang="en-GB" sz="1400" dirty="0" smtClean="0">
              <a:solidFill>
                <a:schemeClr val="bg1"/>
              </a:solidFill>
            </a:endParaRPr>
          </a:p>
          <a:p>
            <a:pPr algn="just">
              <a:buNone/>
            </a:pPr>
            <a:r>
              <a:rPr lang="en-GB" sz="2500" dirty="0" smtClean="0">
                <a:solidFill>
                  <a:schemeClr val="bg1"/>
                </a:solidFill>
              </a:rPr>
              <a:t>	During his acceptance speech, he advocated the creation of an ethical code of conduct for scientists, of the kind he had adopted himself; an oath of moral responsibility for the consequences of their work; a vow to always act ethically. He concluded his speech with the words </a:t>
            </a:r>
            <a:r>
              <a:rPr lang="en-GB" sz="2500" i="1" u="sng" dirty="0" smtClean="0">
                <a:solidFill>
                  <a:schemeClr val="bg1"/>
                </a:solidFill>
              </a:rPr>
              <a:t>“Above all, remember your humanity.”</a:t>
            </a:r>
            <a:r>
              <a:rPr lang="en-GB" sz="2500" u="sng" dirty="0" smtClean="0">
                <a:solidFill>
                  <a:schemeClr val="bg1"/>
                </a:solidFill>
              </a:rPr>
              <a:t> </a:t>
            </a:r>
            <a:r>
              <a:rPr lang="en-GB" sz="2500" dirty="0" smtClean="0">
                <a:solidFill>
                  <a:schemeClr val="bg1"/>
                </a:solidFill>
              </a:rPr>
              <a:t>– For it is in the moral principles common to all of us that the path to ethical science is to be found.</a:t>
            </a:r>
            <a:endParaRPr lang="en-GB" sz="2500" dirty="0">
              <a:solidFill>
                <a:schemeClr val="bg1"/>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 How do we find the most ethical path?</a:t>
            </a:r>
            <a:endPar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Content Placeholder 2"/>
          <p:cNvSpPr>
            <a:spLocks noGrp="1"/>
          </p:cNvSpPr>
          <p:nvPr>
            <p:ph idx="1"/>
          </p:nvPr>
        </p:nvSpPr>
        <p:spPr>
          <a:xfrm>
            <a:off x="467544" y="1484784"/>
            <a:ext cx="8136904" cy="3744416"/>
          </a:xfrm>
        </p:spPr>
        <p:txBody>
          <a:bodyPr>
            <a:noAutofit/>
          </a:bodyPr>
          <a:lstStyle/>
          <a:p>
            <a:pPr algn="just">
              <a:buNone/>
            </a:pPr>
            <a:r>
              <a:rPr lang="en-GB" sz="2500" dirty="0" smtClean="0">
                <a:solidFill>
                  <a:schemeClr val="bg1"/>
                </a:solidFill>
              </a:rPr>
              <a:t>	</a:t>
            </a:r>
            <a:r>
              <a:rPr lang="en-GB" sz="2500" b="1" dirty="0" smtClean="0">
                <a:solidFill>
                  <a:schemeClr val="bg1"/>
                </a:solidFill>
              </a:rPr>
              <a:t>What questions do we need to ask </a:t>
            </a:r>
            <a:r>
              <a:rPr lang="en-GB" sz="2500" dirty="0" smtClean="0">
                <a:solidFill>
                  <a:schemeClr val="bg1"/>
                </a:solidFill>
              </a:rPr>
              <a:t>as we scrutinise the world of science; what are the principles on which scientific work should be based and how do we instil a high concern for ethics into young scientists through education? </a:t>
            </a:r>
            <a:endParaRPr lang="en-GB" sz="1400" dirty="0" smtClean="0">
              <a:solidFill>
                <a:schemeClr val="bg1"/>
              </a:solidFill>
            </a:endParaRPr>
          </a:p>
          <a:p>
            <a:pPr algn="just">
              <a:buNone/>
            </a:pPr>
            <a:r>
              <a:rPr lang="en-GB" sz="2500" dirty="0" smtClean="0">
                <a:solidFill>
                  <a:schemeClr val="bg1"/>
                </a:solidFill>
              </a:rPr>
              <a:t>	I argued earlier that it is essential that citizens gain a sense of individual moral responsibility and accept the duties and obligations that come with the privilege of sharing in the common life of a nation or community. Educating for good citizenship is educating us to know ourselves. </a:t>
            </a:r>
            <a:endParaRPr lang="en-GB" sz="2500" dirty="0">
              <a:solidFill>
                <a:schemeClr val="bg1"/>
              </a:solidFill>
            </a:endParaRPr>
          </a:p>
        </p:txBody>
      </p:sp>
      <p:pic>
        <p:nvPicPr>
          <p:cNvPr id="29698" name="Picture 2"/>
          <p:cNvPicPr>
            <a:picLocks noChangeAspect="1" noChangeArrowheads="1"/>
          </p:cNvPicPr>
          <p:nvPr/>
        </p:nvPicPr>
        <p:blipFill>
          <a:blip r:embed="rId2" cstate="print"/>
          <a:srcRect/>
          <a:stretch>
            <a:fillRect/>
          </a:stretch>
        </p:blipFill>
        <p:spPr bwMode="auto">
          <a:xfrm>
            <a:off x="5868144" y="5517232"/>
            <a:ext cx="2160240" cy="12295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How do we find the most ethical path?</a:t>
            </a:r>
            <a:endPar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Content Placeholder 2"/>
          <p:cNvSpPr>
            <a:spLocks noGrp="1"/>
          </p:cNvSpPr>
          <p:nvPr>
            <p:ph idx="1"/>
          </p:nvPr>
        </p:nvSpPr>
        <p:spPr>
          <a:xfrm>
            <a:off x="457200" y="1600201"/>
            <a:ext cx="8229600" cy="3989040"/>
          </a:xfrm>
        </p:spPr>
        <p:txBody>
          <a:bodyPr>
            <a:normAutofit lnSpcReduction="10000"/>
          </a:bodyPr>
          <a:lstStyle/>
          <a:p>
            <a:pPr algn="just">
              <a:buNone/>
            </a:pPr>
            <a:r>
              <a:rPr lang="en-GB" sz="2800" dirty="0" smtClean="0">
                <a:solidFill>
                  <a:schemeClr val="bg1"/>
                </a:solidFill>
              </a:rPr>
              <a:t>	If we were to educate for citizenship and ethics we would enshrine the duties of each person: to live peaceably; to participate in civic institutions and the processes of local and national government; to contribute to the resourcing of commonly beneficial institutions; to acquire knowledge and to encourage the pursuit of knowledge in children; to learn respect for the needs of others; to behave ethically; and to appreciate how legitimate rights have been acquired, and to cherish them. </a:t>
            </a:r>
            <a:endParaRPr lang="en-GB" sz="2800" dirty="0">
              <a:solidFill>
                <a:schemeClr val="bg1"/>
              </a:solidFill>
            </a:endParaRPr>
          </a:p>
        </p:txBody>
      </p:sp>
      <p:pic>
        <p:nvPicPr>
          <p:cNvPr id="30722" name="Picture 2"/>
          <p:cNvPicPr>
            <a:picLocks noChangeAspect="1" noChangeArrowheads="1"/>
          </p:cNvPicPr>
          <p:nvPr/>
        </p:nvPicPr>
        <p:blipFill>
          <a:blip r:embed="rId2" cstate="print"/>
          <a:srcRect/>
          <a:stretch>
            <a:fillRect/>
          </a:stretch>
        </p:blipFill>
        <p:spPr bwMode="auto">
          <a:xfrm>
            <a:off x="6084168" y="5157192"/>
            <a:ext cx="2457450" cy="14706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How do we find the most ethical path?</a:t>
            </a:r>
            <a:endPar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Content Placeholder 2"/>
          <p:cNvSpPr>
            <a:spLocks noGrp="1"/>
          </p:cNvSpPr>
          <p:nvPr>
            <p:ph idx="1"/>
          </p:nvPr>
        </p:nvSpPr>
        <p:spPr/>
        <p:txBody>
          <a:bodyPr>
            <a:normAutofit/>
          </a:bodyPr>
          <a:lstStyle/>
          <a:p>
            <a:pPr>
              <a:buNone/>
            </a:pPr>
            <a:r>
              <a:rPr lang="en-GB" sz="2800" dirty="0" smtClean="0">
                <a:solidFill>
                  <a:schemeClr val="bg1"/>
                </a:solidFill>
              </a:rPr>
              <a:t>	In the West, Aristotle's ancient virtues can continue to inform the debate about how we educate for good ethics and good citizenship. They are:</a:t>
            </a:r>
          </a:p>
          <a:p>
            <a:pPr>
              <a:buNone/>
            </a:pPr>
            <a:endParaRPr lang="en-GB" dirty="0">
              <a:solidFill>
                <a:schemeClr val="bg1"/>
              </a:solidFill>
            </a:endParaRPr>
          </a:p>
        </p:txBody>
      </p:sp>
      <p:sp>
        <p:nvSpPr>
          <p:cNvPr id="4" name="TextBox 3"/>
          <p:cNvSpPr txBox="1"/>
          <p:nvPr/>
        </p:nvSpPr>
        <p:spPr>
          <a:xfrm>
            <a:off x="5796136" y="3573016"/>
            <a:ext cx="2664296" cy="2092881"/>
          </a:xfrm>
          <a:prstGeom prst="rect">
            <a:avLst/>
          </a:prstGeom>
          <a:noFill/>
        </p:spPr>
        <p:txBody>
          <a:bodyPr wrap="square" rtlCol="0">
            <a:spAutoFit/>
          </a:bodyPr>
          <a:lstStyle/>
          <a:p>
            <a:pPr algn="ctr">
              <a:buNone/>
            </a:pPr>
            <a:r>
              <a:rPr lang="en-GB" sz="2800" b="1" i="1" dirty="0" smtClean="0">
                <a:solidFill>
                  <a:srgbClr val="FFFF00"/>
                </a:solidFill>
              </a:rPr>
              <a:t>Tolerance</a:t>
            </a:r>
            <a:endParaRPr lang="en-GB" sz="2800" dirty="0" smtClean="0">
              <a:solidFill>
                <a:srgbClr val="FFFF00"/>
              </a:solidFill>
            </a:endParaRPr>
          </a:p>
          <a:p>
            <a:pPr algn="ctr">
              <a:buNone/>
            </a:pPr>
            <a:r>
              <a:rPr lang="en-GB" sz="2800" b="1" i="1" dirty="0" smtClean="0">
                <a:solidFill>
                  <a:srgbClr val="FFFF00"/>
                </a:solidFill>
              </a:rPr>
              <a:t>Munificence</a:t>
            </a:r>
            <a:endParaRPr lang="en-GB" sz="2800" dirty="0" smtClean="0">
              <a:solidFill>
                <a:srgbClr val="FFFF00"/>
              </a:solidFill>
            </a:endParaRPr>
          </a:p>
          <a:p>
            <a:pPr algn="ctr">
              <a:buNone/>
            </a:pPr>
            <a:r>
              <a:rPr lang="en-GB" sz="2800" b="1" i="1" dirty="0" smtClean="0">
                <a:solidFill>
                  <a:srgbClr val="FFFF00"/>
                </a:solidFill>
              </a:rPr>
              <a:t>Prudence</a:t>
            </a:r>
            <a:endParaRPr lang="en-GB" sz="2800" dirty="0" smtClean="0">
              <a:solidFill>
                <a:srgbClr val="FFFF00"/>
              </a:solidFill>
            </a:endParaRPr>
          </a:p>
          <a:p>
            <a:pPr algn="ctr">
              <a:buNone/>
            </a:pPr>
            <a:r>
              <a:rPr lang="en-GB" sz="2800" b="1" i="1" dirty="0" smtClean="0">
                <a:solidFill>
                  <a:srgbClr val="FFFF00"/>
                </a:solidFill>
              </a:rPr>
              <a:t>Gentleness</a:t>
            </a:r>
            <a:endParaRPr lang="en-GB" sz="2800" dirty="0" smtClean="0">
              <a:solidFill>
                <a:srgbClr val="FFFF00"/>
              </a:solidFill>
            </a:endParaRPr>
          </a:p>
          <a:p>
            <a:endParaRPr lang="en-GB" dirty="0">
              <a:solidFill>
                <a:srgbClr val="FFFF00"/>
              </a:solidFill>
            </a:endParaRPr>
          </a:p>
        </p:txBody>
      </p:sp>
      <p:sp>
        <p:nvSpPr>
          <p:cNvPr id="5" name="TextBox 4"/>
          <p:cNvSpPr txBox="1"/>
          <p:nvPr/>
        </p:nvSpPr>
        <p:spPr>
          <a:xfrm>
            <a:off x="3563888" y="3140968"/>
            <a:ext cx="2304256" cy="2800767"/>
          </a:xfrm>
          <a:prstGeom prst="rect">
            <a:avLst/>
          </a:prstGeom>
          <a:noFill/>
        </p:spPr>
        <p:txBody>
          <a:bodyPr wrap="square" rtlCol="0">
            <a:spAutoFit/>
          </a:bodyPr>
          <a:lstStyle/>
          <a:p>
            <a:pPr algn="ctr">
              <a:buNone/>
            </a:pPr>
            <a:r>
              <a:rPr lang="en-GB" dirty="0" smtClean="0">
                <a:solidFill>
                  <a:schemeClr val="bg1"/>
                </a:solidFill>
              </a:rPr>
              <a:t> </a:t>
            </a:r>
          </a:p>
          <a:p>
            <a:pPr algn="ctr">
              <a:buNone/>
            </a:pPr>
            <a:r>
              <a:rPr lang="en-GB" sz="2800" b="1" i="1" dirty="0" smtClean="0">
                <a:solidFill>
                  <a:srgbClr val="FFFF00"/>
                </a:solidFill>
              </a:rPr>
              <a:t>Justice</a:t>
            </a:r>
            <a:endParaRPr lang="en-GB" sz="2800" dirty="0" smtClean="0">
              <a:solidFill>
                <a:srgbClr val="FFFF00"/>
              </a:solidFill>
            </a:endParaRPr>
          </a:p>
          <a:p>
            <a:pPr algn="ctr">
              <a:buNone/>
            </a:pPr>
            <a:r>
              <a:rPr lang="en-GB" sz="2800" b="1" i="1" dirty="0" smtClean="0">
                <a:solidFill>
                  <a:srgbClr val="FFFF00"/>
                </a:solidFill>
              </a:rPr>
              <a:t>Wisdom</a:t>
            </a:r>
            <a:endParaRPr lang="en-GB" sz="2800" dirty="0" smtClean="0">
              <a:solidFill>
                <a:srgbClr val="FFFF00"/>
              </a:solidFill>
            </a:endParaRPr>
          </a:p>
          <a:p>
            <a:pPr algn="ctr">
              <a:buNone/>
            </a:pPr>
            <a:r>
              <a:rPr lang="en-GB" sz="2800" b="1" i="1" dirty="0" smtClean="0">
                <a:solidFill>
                  <a:srgbClr val="FFFF00"/>
                </a:solidFill>
              </a:rPr>
              <a:t>Temperance</a:t>
            </a:r>
            <a:endParaRPr lang="en-GB" sz="2800" dirty="0" smtClean="0">
              <a:solidFill>
                <a:srgbClr val="FFFF00"/>
              </a:solidFill>
            </a:endParaRPr>
          </a:p>
          <a:p>
            <a:pPr algn="ctr">
              <a:buNone/>
            </a:pPr>
            <a:r>
              <a:rPr lang="en-GB" sz="2800" b="1" i="1" dirty="0" smtClean="0">
                <a:solidFill>
                  <a:srgbClr val="FFFF00"/>
                </a:solidFill>
              </a:rPr>
              <a:t>Courage</a:t>
            </a:r>
            <a:endParaRPr lang="en-GB" sz="2800" dirty="0" smtClean="0">
              <a:solidFill>
                <a:srgbClr val="FFFF00"/>
              </a:solidFill>
            </a:endParaRPr>
          </a:p>
          <a:p>
            <a:pPr algn="ctr">
              <a:buNone/>
            </a:pPr>
            <a:r>
              <a:rPr lang="en-GB" sz="2800" b="1" i="1" dirty="0" smtClean="0">
                <a:solidFill>
                  <a:srgbClr val="FFFF00"/>
                </a:solidFill>
              </a:rPr>
              <a:t>Magnanimity</a:t>
            </a:r>
            <a:endParaRPr lang="en-GB" sz="2800" dirty="0" smtClean="0">
              <a:solidFill>
                <a:srgbClr val="FFFF00"/>
              </a:solidFill>
            </a:endParaRPr>
          </a:p>
          <a:p>
            <a:pPr algn="ctr"/>
            <a:endParaRPr lang="en-GB" dirty="0">
              <a:solidFill>
                <a:schemeClr val="bg1"/>
              </a:solidFill>
            </a:endParaRPr>
          </a:p>
        </p:txBody>
      </p:sp>
      <p:pic>
        <p:nvPicPr>
          <p:cNvPr id="52226" name="Picture 2"/>
          <p:cNvPicPr>
            <a:picLocks noChangeAspect="1" noChangeArrowheads="1"/>
          </p:cNvPicPr>
          <p:nvPr/>
        </p:nvPicPr>
        <p:blipFill>
          <a:blip r:embed="rId2" cstate="print"/>
          <a:srcRect/>
          <a:stretch>
            <a:fillRect/>
          </a:stretch>
        </p:blipFill>
        <p:spPr bwMode="auto">
          <a:xfrm>
            <a:off x="899592" y="3212976"/>
            <a:ext cx="2061592" cy="276106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How do we find the most ethical path?</a:t>
            </a:r>
            <a:endPar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Content Placeholder 2"/>
          <p:cNvSpPr>
            <a:spLocks noGrp="1"/>
          </p:cNvSpPr>
          <p:nvPr>
            <p:ph idx="1"/>
          </p:nvPr>
        </p:nvSpPr>
        <p:spPr>
          <a:xfrm>
            <a:off x="323528" y="1340768"/>
            <a:ext cx="8496944" cy="4525963"/>
          </a:xfrm>
        </p:spPr>
        <p:txBody>
          <a:bodyPr>
            <a:normAutofit/>
          </a:bodyPr>
          <a:lstStyle/>
          <a:p>
            <a:pPr algn="just">
              <a:buNone/>
            </a:pPr>
            <a:r>
              <a:rPr lang="en-GB" sz="2400" dirty="0" smtClean="0">
                <a:solidFill>
                  <a:schemeClr val="bg1"/>
                </a:solidFill>
              </a:rPr>
              <a:t>	In the East, Aristotle's belief in the promotion of personal virtue sits well alongside the Confucian concept of </a:t>
            </a:r>
            <a:r>
              <a:rPr lang="en-GB" sz="2400" b="1" dirty="0" smtClean="0">
                <a:solidFill>
                  <a:schemeClr val="bg1"/>
                </a:solidFill>
              </a:rPr>
              <a:t>ren</a:t>
            </a:r>
            <a:r>
              <a:rPr lang="en-GB" sz="2400" dirty="0" smtClean="0">
                <a:solidFill>
                  <a:schemeClr val="bg1"/>
                </a:solidFill>
              </a:rPr>
              <a:t>: </a:t>
            </a:r>
            <a:r>
              <a:rPr lang="en-GB" sz="2400" i="1" dirty="0" smtClean="0">
                <a:solidFill>
                  <a:schemeClr val="bg1"/>
                </a:solidFill>
              </a:rPr>
              <a:t>“compassion”</a:t>
            </a:r>
            <a:r>
              <a:rPr lang="en-GB" sz="2400" dirty="0" smtClean="0">
                <a:solidFill>
                  <a:schemeClr val="bg1"/>
                </a:solidFill>
              </a:rPr>
              <a:t> or </a:t>
            </a:r>
            <a:r>
              <a:rPr lang="en-GB" sz="2400" i="1" dirty="0" smtClean="0">
                <a:solidFill>
                  <a:schemeClr val="bg1"/>
                </a:solidFill>
              </a:rPr>
              <a:t>“loving others.”</a:t>
            </a:r>
            <a:r>
              <a:rPr lang="en-GB" sz="2400" dirty="0" smtClean="0">
                <a:solidFill>
                  <a:schemeClr val="bg1"/>
                </a:solidFill>
              </a:rPr>
              <a:t> For Confucius, such concern for others is demonstrated through the practice of forms of the Golden Rule: </a:t>
            </a:r>
          </a:p>
          <a:p>
            <a:pPr algn="just">
              <a:buNone/>
            </a:pPr>
            <a:r>
              <a:rPr lang="en-GB" dirty="0" smtClean="0">
                <a:solidFill>
                  <a:schemeClr val="bg1"/>
                </a:solidFill>
              </a:rPr>
              <a:t> </a:t>
            </a:r>
          </a:p>
          <a:p>
            <a:pPr algn="just">
              <a:buNone/>
            </a:pPr>
            <a:r>
              <a:rPr lang="en-GB" dirty="0" smtClean="0">
                <a:solidFill>
                  <a:schemeClr val="bg1"/>
                </a:solidFill>
              </a:rPr>
              <a:t> </a:t>
            </a:r>
          </a:p>
          <a:p>
            <a:pPr>
              <a:buNone/>
            </a:pPr>
            <a:endParaRPr lang="en-GB" dirty="0">
              <a:solidFill>
                <a:schemeClr val="bg1"/>
              </a:solidFill>
            </a:endParaRPr>
          </a:p>
        </p:txBody>
      </p:sp>
      <p:sp>
        <p:nvSpPr>
          <p:cNvPr id="4" name="TextBox 3"/>
          <p:cNvSpPr txBox="1"/>
          <p:nvPr/>
        </p:nvSpPr>
        <p:spPr>
          <a:xfrm>
            <a:off x="683568" y="5334506"/>
            <a:ext cx="6048672" cy="1523494"/>
          </a:xfrm>
          <a:prstGeom prst="rect">
            <a:avLst/>
          </a:prstGeom>
          <a:noFill/>
        </p:spPr>
        <p:txBody>
          <a:bodyPr wrap="square" rtlCol="0">
            <a:spAutoFit/>
          </a:bodyPr>
          <a:lstStyle/>
          <a:p>
            <a:pPr algn="just"/>
            <a:r>
              <a:rPr lang="en-GB" sz="2400" dirty="0" smtClean="0">
                <a:solidFill>
                  <a:schemeClr val="bg1"/>
                </a:solidFill>
              </a:rPr>
              <a:t>He teaches that such altruism can be accomplished only by those who have learned self-discipline.</a:t>
            </a:r>
          </a:p>
          <a:p>
            <a:pPr algn="just"/>
            <a:endParaRPr lang="en-GB" dirty="0"/>
          </a:p>
        </p:txBody>
      </p:sp>
      <p:sp>
        <p:nvSpPr>
          <p:cNvPr id="5" name="Rectangle 4"/>
          <p:cNvSpPr/>
          <p:nvPr/>
        </p:nvSpPr>
        <p:spPr>
          <a:xfrm>
            <a:off x="539552" y="2996952"/>
            <a:ext cx="6048672" cy="2246769"/>
          </a:xfrm>
          <a:prstGeom prst="rect">
            <a:avLst/>
          </a:prstGeom>
        </p:spPr>
        <p:txBody>
          <a:bodyPr wrap="square">
            <a:spAutoFit/>
          </a:bodyPr>
          <a:lstStyle/>
          <a:p>
            <a:pPr algn="ctr">
              <a:buNone/>
            </a:pPr>
            <a:r>
              <a:rPr lang="en-GB" sz="2400" b="1" i="1" dirty="0" smtClean="0">
                <a:solidFill>
                  <a:srgbClr val="FFFF00"/>
                </a:solidFill>
              </a:rPr>
              <a:t>“What you do not wish for yourself, do not do to others.”   </a:t>
            </a:r>
            <a:endParaRPr lang="en-GB" sz="2400" b="1" dirty="0" smtClean="0">
              <a:solidFill>
                <a:srgbClr val="FFFF00"/>
              </a:solidFill>
            </a:endParaRPr>
          </a:p>
          <a:p>
            <a:pPr algn="ctr">
              <a:buNone/>
            </a:pPr>
            <a:r>
              <a:rPr lang="en-GB" sz="2000" b="1" dirty="0" smtClean="0">
                <a:solidFill>
                  <a:srgbClr val="FFFF00"/>
                </a:solidFill>
              </a:rPr>
              <a:t> </a:t>
            </a:r>
          </a:p>
          <a:p>
            <a:pPr algn="ctr">
              <a:buNone/>
            </a:pPr>
            <a:r>
              <a:rPr lang="en-GB" sz="2400" b="1" i="1" dirty="0" smtClean="0">
                <a:solidFill>
                  <a:srgbClr val="FFFF00"/>
                </a:solidFill>
              </a:rPr>
              <a:t>“Since you yourself desire standing then help others achieve it; since you yourself desire success then help others attain</a:t>
            </a:r>
            <a:r>
              <a:rPr lang="en-GB" sz="2400" b="1" dirty="0" smtClean="0">
                <a:solidFill>
                  <a:srgbClr val="FFFF00"/>
                </a:solidFill>
              </a:rPr>
              <a:t> it.”</a:t>
            </a:r>
          </a:p>
        </p:txBody>
      </p:sp>
      <p:pic>
        <p:nvPicPr>
          <p:cNvPr id="53250" name="Picture 2"/>
          <p:cNvPicPr>
            <a:picLocks noChangeAspect="1" noChangeArrowheads="1"/>
          </p:cNvPicPr>
          <p:nvPr/>
        </p:nvPicPr>
        <p:blipFill>
          <a:blip r:embed="rId2" cstate="print"/>
          <a:srcRect t="9691"/>
          <a:stretch>
            <a:fillRect/>
          </a:stretch>
        </p:blipFill>
        <p:spPr bwMode="auto">
          <a:xfrm>
            <a:off x="6876256" y="3140968"/>
            <a:ext cx="1828800" cy="335472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How do we find the most ethical path?</a:t>
            </a:r>
            <a:endPar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Content Placeholder 2"/>
          <p:cNvSpPr>
            <a:spLocks noGrp="1"/>
          </p:cNvSpPr>
          <p:nvPr>
            <p:ph idx="1"/>
          </p:nvPr>
        </p:nvSpPr>
        <p:spPr/>
        <p:txBody>
          <a:bodyPr>
            <a:normAutofit/>
          </a:bodyPr>
          <a:lstStyle/>
          <a:p>
            <a:pPr algn="just">
              <a:buNone/>
            </a:pPr>
            <a:r>
              <a:rPr lang="en-GB" dirty="0" smtClean="0">
                <a:solidFill>
                  <a:schemeClr val="bg1"/>
                </a:solidFill>
              </a:rPr>
              <a:t>	If such indispensable virtues – which united East and West - are not passed from generation to generation, civic fabric is bound to crumble.</a:t>
            </a:r>
          </a:p>
          <a:p>
            <a:pPr algn="just">
              <a:buNone/>
            </a:pPr>
            <a:endParaRPr lang="en-GB" sz="1400" dirty="0" smtClean="0">
              <a:solidFill>
                <a:schemeClr val="bg1"/>
              </a:solidFill>
            </a:endParaRPr>
          </a:p>
          <a:p>
            <a:pPr algn="just">
              <a:buNone/>
            </a:pPr>
            <a:r>
              <a:rPr lang="en-GB" dirty="0" smtClean="0">
                <a:solidFill>
                  <a:schemeClr val="bg1"/>
                </a:solidFill>
              </a:rPr>
              <a:t>	The virtues are acquired by practice. They are internal qualities perfecting the interior persona and, thus deeply affecting society as a whole.</a:t>
            </a:r>
          </a:p>
          <a:p>
            <a:pPr>
              <a:buNone/>
            </a:pPr>
            <a:endParaRPr lang="en-GB"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7" name="Rectangle 3"/>
          <p:cNvSpPr>
            <a:spLocks noGrp="1" noChangeArrowheads="1"/>
          </p:cNvSpPr>
          <p:nvPr>
            <p:ph type="body" idx="1"/>
          </p:nvPr>
        </p:nvSpPr>
        <p:spPr>
          <a:xfrm>
            <a:off x="0" y="332656"/>
            <a:ext cx="8676456" cy="5897563"/>
          </a:xfrm>
        </p:spPr>
        <p:txBody>
          <a:bodyPr>
            <a:scene3d>
              <a:camera prst="orthographicFront"/>
              <a:lightRig rig="balanced" dir="t">
                <a:rot lat="0" lon="0" rev="2100000"/>
              </a:lightRig>
            </a:scene3d>
            <a:sp3d extrusionH="57150" prstMaterial="metal">
              <a:bevelT w="38100" h="25400" prst="relaxedInset"/>
              <a:contourClr>
                <a:schemeClr val="bg2"/>
              </a:contourClr>
            </a:sp3d>
          </a:bodyPr>
          <a:lstStyle/>
          <a:p>
            <a:r>
              <a:rPr lang="en-GB" sz="3800" b="1" u="sng" dirty="0">
                <a:ln w="50800"/>
                <a:solidFill>
                  <a:schemeClr val="bg1">
                    <a:shade val="50000"/>
                  </a:schemeClr>
                </a:solidFill>
              </a:rPr>
              <a:t>2010 Visit </a:t>
            </a:r>
            <a:r>
              <a:rPr lang="en-GB" sz="3800" b="1" i="1" u="sng" dirty="0">
                <a:ln w="50800"/>
                <a:solidFill>
                  <a:schemeClr val="bg1">
                    <a:shade val="50000"/>
                  </a:schemeClr>
                </a:solidFill>
              </a:rPr>
              <a:t>“Building Bridges Not Walls.”</a:t>
            </a:r>
          </a:p>
          <a:p>
            <a:endParaRPr lang="en-GB" b="1" dirty="0">
              <a:ln w="50800"/>
              <a:solidFill>
                <a:schemeClr val="bg1">
                  <a:shade val="50000"/>
                </a:schemeClr>
              </a:solidFill>
            </a:endParaRPr>
          </a:p>
        </p:txBody>
      </p:sp>
      <p:pic>
        <p:nvPicPr>
          <p:cNvPr id="241668" name="Picture 4"/>
          <p:cNvPicPr>
            <a:picLocks noChangeAspect="1" noChangeArrowheads="1"/>
          </p:cNvPicPr>
          <p:nvPr/>
        </p:nvPicPr>
        <p:blipFill>
          <a:blip r:embed="rId2" cstate="print"/>
          <a:srcRect/>
          <a:stretch>
            <a:fillRect/>
          </a:stretch>
        </p:blipFill>
        <p:spPr bwMode="auto">
          <a:xfrm>
            <a:off x="3419872" y="1153978"/>
            <a:ext cx="5472608" cy="475879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41669" name="Text Box 5"/>
          <p:cNvSpPr txBox="1">
            <a:spLocks noChangeArrowheads="1"/>
          </p:cNvSpPr>
          <p:nvPr/>
        </p:nvSpPr>
        <p:spPr bwMode="auto">
          <a:xfrm>
            <a:off x="152400" y="5983288"/>
            <a:ext cx="9598025" cy="457200"/>
          </a:xfrm>
          <a:prstGeom prst="rect">
            <a:avLst/>
          </a:prstGeom>
          <a:noFill/>
          <a:ln w="9525" algn="ctr">
            <a:noFill/>
            <a:miter lim="800000"/>
            <a:headEnd/>
            <a:tailEnd/>
          </a:ln>
          <a:effectLst/>
        </p:spPr>
        <p:txBody>
          <a:bodyPr>
            <a:spAutoFit/>
          </a:bodyPr>
          <a:lstStyle/>
          <a:p>
            <a:endParaRPr lang="en-GB" sz="2400" b="1" u="sng" dirty="0"/>
          </a:p>
        </p:txBody>
      </p:sp>
      <p:pic>
        <p:nvPicPr>
          <p:cNvPr id="5" name="Picture 5" descr="KC527~Cherry-Tree-Blossom-Posters"/>
          <p:cNvPicPr>
            <a:picLocks noChangeAspect="1" noChangeArrowheads="1"/>
          </p:cNvPicPr>
          <p:nvPr/>
        </p:nvPicPr>
        <p:blipFill>
          <a:blip r:embed="rId3" cstate="print"/>
          <a:srcRect/>
          <a:stretch>
            <a:fillRect/>
          </a:stretch>
        </p:blipFill>
        <p:spPr bwMode="auto">
          <a:xfrm>
            <a:off x="971600" y="2593707"/>
            <a:ext cx="3384376" cy="32490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How do we find the most ethical path?</a:t>
            </a:r>
            <a:endPar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Content Placeholder 2"/>
          <p:cNvSpPr>
            <a:spLocks noGrp="1"/>
          </p:cNvSpPr>
          <p:nvPr>
            <p:ph idx="1"/>
          </p:nvPr>
        </p:nvSpPr>
        <p:spPr>
          <a:xfrm>
            <a:off x="457200" y="1600200"/>
            <a:ext cx="4402832" cy="4997152"/>
          </a:xfrm>
        </p:spPr>
        <p:txBody>
          <a:bodyPr>
            <a:normAutofit fontScale="47500" lnSpcReduction="20000"/>
          </a:bodyPr>
          <a:lstStyle/>
          <a:p>
            <a:pPr algn="just">
              <a:buNone/>
            </a:pPr>
            <a:r>
              <a:rPr lang="en-GB" sz="4500" dirty="0" smtClean="0">
                <a:solidFill>
                  <a:schemeClr val="bg1"/>
                </a:solidFill>
              </a:rPr>
              <a:t>	In </a:t>
            </a:r>
            <a:r>
              <a:rPr lang="en-GB" sz="4500" i="1" dirty="0" smtClean="0">
                <a:solidFill>
                  <a:schemeClr val="bg1"/>
                </a:solidFill>
              </a:rPr>
              <a:t>‘The City in History’</a:t>
            </a:r>
            <a:r>
              <a:rPr lang="en-GB" sz="4500" dirty="0" smtClean="0">
                <a:solidFill>
                  <a:schemeClr val="bg1"/>
                </a:solidFill>
              </a:rPr>
              <a:t> Lewis Mumford said:</a:t>
            </a:r>
          </a:p>
          <a:p>
            <a:pPr>
              <a:buNone/>
            </a:pPr>
            <a:endParaRPr lang="en-GB" sz="4000" dirty="0" smtClean="0">
              <a:solidFill>
                <a:schemeClr val="bg1"/>
              </a:solidFill>
            </a:endParaRPr>
          </a:p>
          <a:p>
            <a:pPr algn="ctr">
              <a:buNone/>
            </a:pPr>
            <a:r>
              <a:rPr lang="en-GB" sz="4200" b="1" i="1" dirty="0" smtClean="0">
                <a:solidFill>
                  <a:schemeClr val="bg1"/>
                </a:solidFill>
              </a:rPr>
              <a:t>	"Before modern man can gain control over the forces that now threaten his very existence, he must resume possession of himself.  This sets the chief mission for the city of the future: that of creating a visible regional and civic structure, designed to make man at home with his deeper self and his larger world, attached to images of human nature and love which cultivate humanity; traditional family and community structures sacrificed in the name of progress.”  </a:t>
            </a:r>
            <a:endParaRPr lang="en-GB" sz="4200" b="1" dirty="0" smtClean="0">
              <a:solidFill>
                <a:schemeClr val="bg1"/>
              </a:solidFill>
            </a:endParaRPr>
          </a:p>
          <a:p>
            <a:pPr>
              <a:buNone/>
            </a:pPr>
            <a:endParaRPr lang="en-GB" dirty="0">
              <a:solidFill>
                <a:schemeClr val="bg1"/>
              </a:solidFill>
            </a:endParaRPr>
          </a:p>
        </p:txBody>
      </p:sp>
      <p:pic>
        <p:nvPicPr>
          <p:cNvPr id="31746" name="Picture 2"/>
          <p:cNvPicPr>
            <a:picLocks noChangeAspect="1" noChangeArrowheads="1"/>
          </p:cNvPicPr>
          <p:nvPr/>
        </p:nvPicPr>
        <p:blipFill>
          <a:blip r:embed="rId2" cstate="print"/>
          <a:srcRect/>
          <a:stretch>
            <a:fillRect/>
          </a:stretch>
        </p:blipFill>
        <p:spPr bwMode="auto">
          <a:xfrm>
            <a:off x="5220072" y="1340768"/>
            <a:ext cx="3600400" cy="51968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How do we find the most ethical path?</a:t>
            </a:r>
            <a:endPar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Content Placeholder 2"/>
          <p:cNvSpPr>
            <a:spLocks noGrp="1"/>
          </p:cNvSpPr>
          <p:nvPr>
            <p:ph idx="1"/>
          </p:nvPr>
        </p:nvSpPr>
        <p:spPr>
          <a:xfrm>
            <a:off x="467544" y="908720"/>
            <a:ext cx="8229600" cy="5289451"/>
          </a:xfrm>
        </p:spPr>
        <p:txBody>
          <a:bodyPr>
            <a:normAutofit/>
          </a:bodyPr>
          <a:lstStyle/>
          <a:p>
            <a:pPr algn="just">
              <a:buNone/>
            </a:pPr>
            <a:r>
              <a:rPr lang="en-GB" sz="2800" dirty="0" smtClean="0">
                <a:solidFill>
                  <a:schemeClr val="bg1"/>
                </a:solidFill>
              </a:rPr>
              <a:t>	</a:t>
            </a:r>
          </a:p>
          <a:p>
            <a:pPr algn="just">
              <a:buNone/>
            </a:pPr>
            <a:r>
              <a:rPr lang="en-GB" sz="2800" dirty="0" smtClean="0">
                <a:solidFill>
                  <a:schemeClr val="bg1"/>
                </a:solidFill>
              </a:rPr>
              <a:t>	Education, and formation of the masses, must enrich the intellect, cultivate virtues and good tendencies, and engender a spontaneous uprightness of the will, and shape instincts and conscience. If it does not then technology and science will be used for purposes which threaten humanity. Good science and good ethics must be fellow travellers.</a:t>
            </a:r>
            <a:endParaRPr lang="en-GB" sz="2800" dirty="0">
              <a:solidFill>
                <a:schemeClr val="bg1"/>
              </a:solidFill>
            </a:endParaRPr>
          </a:p>
        </p:txBody>
      </p:sp>
      <p:pic>
        <p:nvPicPr>
          <p:cNvPr id="32770" name="Picture 2"/>
          <p:cNvPicPr>
            <a:picLocks noChangeAspect="1" noChangeArrowheads="1"/>
          </p:cNvPicPr>
          <p:nvPr/>
        </p:nvPicPr>
        <p:blipFill>
          <a:blip r:embed="rId2" cstate="print"/>
          <a:srcRect b="2165"/>
          <a:stretch>
            <a:fillRect/>
          </a:stretch>
        </p:blipFill>
        <p:spPr bwMode="auto">
          <a:xfrm>
            <a:off x="683568" y="4653136"/>
            <a:ext cx="7992888" cy="20162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How do we find the most ethical path?</a:t>
            </a:r>
            <a:endPar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Content Placeholder 2"/>
          <p:cNvSpPr>
            <a:spLocks noGrp="1"/>
          </p:cNvSpPr>
          <p:nvPr>
            <p:ph idx="1"/>
          </p:nvPr>
        </p:nvSpPr>
        <p:spPr>
          <a:xfrm>
            <a:off x="457200" y="1628800"/>
            <a:ext cx="4978896" cy="3672409"/>
          </a:xfrm>
        </p:spPr>
        <p:txBody>
          <a:bodyPr>
            <a:noAutofit/>
          </a:bodyPr>
          <a:lstStyle/>
          <a:p>
            <a:pPr algn="just">
              <a:buNone/>
            </a:pPr>
            <a:r>
              <a:rPr lang="en-GB" sz="2500" dirty="0" smtClean="0">
                <a:solidFill>
                  <a:schemeClr val="bg1"/>
                </a:solidFill>
              </a:rPr>
              <a:t>	</a:t>
            </a:r>
            <a:r>
              <a:rPr lang="en-GB" sz="2000" dirty="0" smtClean="0">
                <a:solidFill>
                  <a:schemeClr val="bg1"/>
                </a:solidFill>
              </a:rPr>
              <a:t>If science is guided by these strong principles then it takes on real power to better the lot of humanity as a whole. What is more, by recognising that we are all working towards these goals, which means working for all, not just for oneself, we can foster lasting peace and prosperity with the nations of the world working together in scientific endeavour. What cannot be achieved by one alone can be achieved by many, and it is no surprise that many of the greatest projects being worked on today are international efforts. I want to talk about three in particular; and this brings me to my fourth point.</a:t>
            </a:r>
            <a:endParaRPr lang="en-GB" sz="2000" dirty="0">
              <a:solidFill>
                <a:schemeClr val="bg1"/>
              </a:solidFill>
            </a:endParaRPr>
          </a:p>
        </p:txBody>
      </p:sp>
      <p:pic>
        <p:nvPicPr>
          <p:cNvPr id="33795" name="Picture 3"/>
          <p:cNvPicPr>
            <a:picLocks noChangeAspect="1" noChangeArrowheads="1"/>
          </p:cNvPicPr>
          <p:nvPr/>
        </p:nvPicPr>
        <p:blipFill>
          <a:blip r:embed="rId2" cstate="print"/>
          <a:srcRect/>
          <a:stretch>
            <a:fillRect/>
          </a:stretch>
        </p:blipFill>
        <p:spPr bwMode="auto">
          <a:xfrm>
            <a:off x="5796136" y="1988840"/>
            <a:ext cx="3024336" cy="381642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GB" b="1" dirty="0" smtClean="0">
                <a:ln/>
                <a:solidFill>
                  <a:schemeClr val="accent3"/>
                </a:solidFill>
              </a:rPr>
              <a:t>4. What the future holds</a:t>
            </a:r>
            <a:endParaRPr lang="en-GB" b="1" dirty="0">
              <a:ln/>
              <a:solidFill>
                <a:schemeClr val="accent3"/>
              </a:solidFill>
            </a:endParaRPr>
          </a:p>
        </p:txBody>
      </p:sp>
      <p:pic>
        <p:nvPicPr>
          <p:cNvPr id="4" name="Picture 2"/>
          <p:cNvPicPr>
            <a:picLocks noGrp="1" noChangeAspect="1" noChangeArrowheads="1"/>
          </p:cNvPicPr>
          <p:nvPr>
            <p:ph idx="1"/>
          </p:nvPr>
        </p:nvPicPr>
        <p:blipFill>
          <a:blip r:embed="rId2" cstate="print"/>
          <a:srcRect/>
          <a:stretch>
            <a:fillRect/>
          </a:stretch>
        </p:blipFill>
        <p:spPr bwMode="auto">
          <a:xfrm>
            <a:off x="1331640" y="1628800"/>
            <a:ext cx="6624736" cy="45259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GB" b="1" dirty="0" smtClean="0">
                <a:ln/>
                <a:solidFill>
                  <a:schemeClr val="accent3"/>
                </a:solidFill>
              </a:rPr>
              <a:t>What the future holds</a:t>
            </a:r>
            <a:endParaRPr lang="en-GB" b="1" dirty="0">
              <a:ln/>
              <a:solidFill>
                <a:schemeClr val="accent3"/>
              </a:solidFill>
            </a:endParaRPr>
          </a:p>
        </p:txBody>
      </p:sp>
      <p:sp>
        <p:nvSpPr>
          <p:cNvPr id="3" name="Content Placeholder 2"/>
          <p:cNvSpPr>
            <a:spLocks noGrp="1"/>
          </p:cNvSpPr>
          <p:nvPr>
            <p:ph idx="1"/>
          </p:nvPr>
        </p:nvSpPr>
        <p:spPr>
          <a:xfrm>
            <a:off x="395536" y="1484784"/>
            <a:ext cx="8229600" cy="4525963"/>
          </a:xfrm>
        </p:spPr>
        <p:txBody>
          <a:bodyPr/>
          <a:lstStyle/>
          <a:p>
            <a:pPr>
              <a:buNone/>
            </a:pPr>
            <a:r>
              <a:rPr lang="en-GB"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CERN</a:t>
            </a:r>
            <a:r>
              <a:rPr lang="en-GB"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en-GB"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026" name="Picture 2"/>
          <p:cNvPicPr>
            <a:picLocks noChangeAspect="1" noChangeArrowheads="1"/>
          </p:cNvPicPr>
          <p:nvPr/>
        </p:nvPicPr>
        <p:blipFill>
          <a:blip r:embed="rId2" cstate="print"/>
          <a:srcRect/>
          <a:stretch>
            <a:fillRect/>
          </a:stretch>
        </p:blipFill>
        <p:spPr bwMode="auto">
          <a:xfrm>
            <a:off x="683568" y="2348880"/>
            <a:ext cx="2646294" cy="352839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27" name="Picture 3"/>
          <p:cNvPicPr>
            <a:picLocks noChangeAspect="1" noChangeArrowheads="1"/>
          </p:cNvPicPr>
          <p:nvPr/>
        </p:nvPicPr>
        <p:blipFill>
          <a:blip r:embed="rId3" cstate="print"/>
          <a:srcRect/>
          <a:stretch>
            <a:fillRect/>
          </a:stretch>
        </p:blipFill>
        <p:spPr bwMode="auto">
          <a:xfrm>
            <a:off x="3491880" y="2348880"/>
            <a:ext cx="2088232" cy="17899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8" name="Picture 4"/>
          <p:cNvPicPr>
            <a:picLocks noChangeAspect="1" noChangeArrowheads="1"/>
          </p:cNvPicPr>
          <p:nvPr/>
        </p:nvPicPr>
        <p:blipFill>
          <a:blip r:embed="rId4" cstate="print"/>
          <a:srcRect/>
          <a:stretch>
            <a:fillRect/>
          </a:stretch>
        </p:blipFill>
        <p:spPr bwMode="auto">
          <a:xfrm>
            <a:off x="5724128" y="2420888"/>
            <a:ext cx="2646294" cy="3528392"/>
          </a:xfrm>
          <a:prstGeom prst="rect">
            <a:avLst/>
          </a:prstGeom>
          <a:ln>
            <a:noFill/>
          </a:ln>
          <a:effectLst>
            <a:reflection blurRad="12700" stA="30000" endPos="30000" dist="5000" dir="5400000" sy="-100000" algn="bl" rotWithShape="0"/>
          </a:effectLst>
          <a:scene3d>
            <a:camera prst="perspectiveContrastingLeftFacing">
              <a:rot lat="423750" lon="2181323" rev="21584939"/>
            </a:camera>
            <a:lightRig rig="threePt" dir="t">
              <a:rot lat="0" lon="0" rev="2700000"/>
            </a:lightRig>
          </a:scene3d>
          <a:sp3d>
            <a:bevelT w="63500" h="50800"/>
          </a:sp3d>
        </p:spPr>
      </p:pic>
      <p:pic>
        <p:nvPicPr>
          <p:cNvPr id="1029" name="Picture 5"/>
          <p:cNvPicPr>
            <a:picLocks noChangeAspect="1" noChangeArrowheads="1"/>
          </p:cNvPicPr>
          <p:nvPr/>
        </p:nvPicPr>
        <p:blipFill>
          <a:blip r:embed="rId5" cstate="print"/>
          <a:srcRect/>
          <a:stretch>
            <a:fillRect/>
          </a:stretch>
        </p:blipFill>
        <p:spPr bwMode="auto">
          <a:xfrm>
            <a:off x="3491880" y="4221088"/>
            <a:ext cx="2088232" cy="16740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GB" b="1" dirty="0" smtClean="0">
                <a:ln/>
                <a:solidFill>
                  <a:schemeClr val="accent3"/>
                </a:solidFill>
              </a:rPr>
              <a:t>What the future holds</a:t>
            </a:r>
            <a:endParaRPr lang="en-GB" b="1" dirty="0">
              <a:ln/>
              <a:solidFill>
                <a:schemeClr val="accent3"/>
              </a:solidFill>
            </a:endParaRPr>
          </a:p>
        </p:txBody>
      </p:sp>
      <p:sp>
        <p:nvSpPr>
          <p:cNvPr id="3" name="Content Placeholder 2"/>
          <p:cNvSpPr>
            <a:spLocks noGrp="1"/>
          </p:cNvSpPr>
          <p:nvPr>
            <p:ph idx="1"/>
          </p:nvPr>
        </p:nvSpPr>
        <p:spPr>
          <a:xfrm>
            <a:off x="467544" y="1484784"/>
            <a:ext cx="8229600" cy="4525963"/>
          </a:xfrm>
        </p:spPr>
        <p:txBody>
          <a:bodyPr/>
          <a:lstStyle/>
          <a:p>
            <a:pPr>
              <a:buNone/>
            </a:pPr>
            <a:r>
              <a:rPr lang="en-GB"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International Space-Station</a:t>
            </a:r>
            <a:r>
              <a:rPr lang="en-GB"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en-GB"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2050" name="Picture 2"/>
          <p:cNvPicPr>
            <a:picLocks noChangeAspect="1" noChangeArrowheads="1"/>
          </p:cNvPicPr>
          <p:nvPr/>
        </p:nvPicPr>
        <p:blipFill>
          <a:blip r:embed="rId2" cstate="print"/>
          <a:srcRect/>
          <a:stretch>
            <a:fillRect/>
          </a:stretch>
        </p:blipFill>
        <p:spPr bwMode="auto">
          <a:xfrm>
            <a:off x="611560" y="2204864"/>
            <a:ext cx="4464495" cy="2312931"/>
          </a:xfrm>
          <a:prstGeom prst="rect">
            <a:avLst/>
          </a:prstGeom>
          <a:ln>
            <a:noFill/>
          </a:ln>
          <a:effectLst>
            <a:softEdge rad="112500"/>
          </a:effectLst>
        </p:spPr>
      </p:pic>
      <p:pic>
        <p:nvPicPr>
          <p:cNvPr id="2051" name="Picture 3"/>
          <p:cNvPicPr>
            <a:picLocks noChangeAspect="1" noChangeArrowheads="1"/>
          </p:cNvPicPr>
          <p:nvPr/>
        </p:nvPicPr>
        <p:blipFill>
          <a:blip r:embed="rId3" cstate="print"/>
          <a:srcRect/>
          <a:stretch>
            <a:fillRect/>
          </a:stretch>
        </p:blipFill>
        <p:spPr bwMode="auto">
          <a:xfrm>
            <a:off x="3491880" y="4725144"/>
            <a:ext cx="2625206" cy="17336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p:cNvPicPr>
            <a:picLocks noChangeAspect="1" noChangeArrowheads="1"/>
          </p:cNvPicPr>
          <p:nvPr/>
        </p:nvPicPr>
        <p:blipFill>
          <a:blip r:embed="rId4" cstate="print"/>
          <a:srcRect/>
          <a:stretch>
            <a:fillRect/>
          </a:stretch>
        </p:blipFill>
        <p:spPr bwMode="auto">
          <a:xfrm>
            <a:off x="611560" y="4725144"/>
            <a:ext cx="2595049" cy="17281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3" name="Picture 5"/>
          <p:cNvPicPr>
            <a:picLocks noChangeAspect="1" noChangeArrowheads="1"/>
          </p:cNvPicPr>
          <p:nvPr/>
        </p:nvPicPr>
        <p:blipFill>
          <a:blip r:embed="rId5" cstate="print"/>
          <a:srcRect/>
          <a:stretch>
            <a:fillRect/>
          </a:stretch>
        </p:blipFill>
        <p:spPr bwMode="auto">
          <a:xfrm>
            <a:off x="5364088" y="2204864"/>
            <a:ext cx="3072341" cy="23042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4" name="Picture 6"/>
          <p:cNvPicPr>
            <a:picLocks noChangeAspect="1" noChangeArrowheads="1"/>
          </p:cNvPicPr>
          <p:nvPr/>
        </p:nvPicPr>
        <p:blipFill>
          <a:blip r:embed="rId6" cstate="print"/>
          <a:srcRect/>
          <a:stretch>
            <a:fillRect/>
          </a:stretch>
        </p:blipFill>
        <p:spPr bwMode="auto">
          <a:xfrm>
            <a:off x="6372200" y="4725144"/>
            <a:ext cx="2088232" cy="172819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GB" b="1" dirty="0" smtClean="0">
                <a:ln/>
                <a:solidFill>
                  <a:schemeClr val="accent3"/>
                </a:solidFill>
              </a:rPr>
              <a:t>What the future holds</a:t>
            </a:r>
            <a:endParaRPr lang="en-GB" b="1" dirty="0">
              <a:ln/>
              <a:solidFill>
                <a:schemeClr val="accent3"/>
              </a:solidFill>
            </a:endParaRPr>
          </a:p>
        </p:txBody>
      </p:sp>
      <p:sp>
        <p:nvSpPr>
          <p:cNvPr id="3" name="Content Placeholder 2"/>
          <p:cNvSpPr>
            <a:spLocks noGrp="1"/>
          </p:cNvSpPr>
          <p:nvPr>
            <p:ph idx="1"/>
          </p:nvPr>
        </p:nvSpPr>
        <p:spPr/>
        <p:txBody>
          <a:bodyPr/>
          <a:lstStyle/>
          <a:p>
            <a:pPr>
              <a:buNone/>
            </a:pPr>
            <a:r>
              <a:rPr lang="en-GB" b="1" i="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Nuclear Fusion Power</a:t>
            </a:r>
            <a:r>
              <a:rPr lang="en-GB"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a:t>
            </a:r>
            <a:endParaRPr lang="en-GB"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pic>
        <p:nvPicPr>
          <p:cNvPr id="3075" name="Picture 3"/>
          <p:cNvPicPr>
            <a:picLocks noChangeAspect="1" noChangeArrowheads="1"/>
          </p:cNvPicPr>
          <p:nvPr/>
        </p:nvPicPr>
        <p:blipFill>
          <a:blip r:embed="rId2" cstate="print"/>
          <a:srcRect/>
          <a:stretch>
            <a:fillRect/>
          </a:stretch>
        </p:blipFill>
        <p:spPr bwMode="auto">
          <a:xfrm>
            <a:off x="539552" y="2276872"/>
            <a:ext cx="4032448" cy="2333779"/>
          </a:xfrm>
          <a:prstGeom prst="rect">
            <a:avLst/>
          </a:prstGeom>
          <a:ln>
            <a:noFill/>
          </a:ln>
          <a:effectLst>
            <a:softEdge rad="112500"/>
          </a:effectLst>
        </p:spPr>
      </p:pic>
      <p:pic>
        <p:nvPicPr>
          <p:cNvPr id="3076" name="Picture 4"/>
          <p:cNvPicPr>
            <a:picLocks noChangeAspect="1" noChangeArrowheads="1"/>
          </p:cNvPicPr>
          <p:nvPr/>
        </p:nvPicPr>
        <p:blipFill>
          <a:blip r:embed="rId3" cstate="print"/>
          <a:srcRect/>
          <a:stretch>
            <a:fillRect/>
          </a:stretch>
        </p:blipFill>
        <p:spPr bwMode="auto">
          <a:xfrm>
            <a:off x="6732240" y="4725144"/>
            <a:ext cx="1728192" cy="16613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7" name="Picture 5"/>
          <p:cNvPicPr>
            <a:picLocks noChangeAspect="1" noChangeArrowheads="1"/>
          </p:cNvPicPr>
          <p:nvPr/>
        </p:nvPicPr>
        <p:blipFill>
          <a:blip r:embed="rId4" cstate="print"/>
          <a:srcRect/>
          <a:stretch>
            <a:fillRect/>
          </a:stretch>
        </p:blipFill>
        <p:spPr bwMode="auto">
          <a:xfrm>
            <a:off x="4788024" y="2276872"/>
            <a:ext cx="3497967" cy="23283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8" name="Picture 6"/>
          <p:cNvPicPr>
            <a:picLocks noChangeAspect="1" noChangeArrowheads="1"/>
          </p:cNvPicPr>
          <p:nvPr/>
        </p:nvPicPr>
        <p:blipFill>
          <a:blip r:embed="rId5" cstate="print"/>
          <a:srcRect/>
          <a:stretch>
            <a:fillRect/>
          </a:stretch>
        </p:blipFill>
        <p:spPr bwMode="auto">
          <a:xfrm>
            <a:off x="2267744" y="4869160"/>
            <a:ext cx="2304256" cy="165618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26" name="Picture 2"/>
          <p:cNvPicPr>
            <a:picLocks noChangeAspect="1" noChangeArrowheads="1"/>
          </p:cNvPicPr>
          <p:nvPr/>
        </p:nvPicPr>
        <p:blipFill>
          <a:blip r:embed="rId6" cstate="print"/>
          <a:srcRect/>
          <a:stretch>
            <a:fillRect/>
          </a:stretch>
        </p:blipFill>
        <p:spPr bwMode="auto">
          <a:xfrm>
            <a:off x="539552" y="4869160"/>
            <a:ext cx="1440160" cy="16561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4" name="Picture 2"/>
          <p:cNvPicPr>
            <a:picLocks noChangeAspect="1" noChangeArrowheads="1"/>
          </p:cNvPicPr>
          <p:nvPr/>
        </p:nvPicPr>
        <p:blipFill>
          <a:blip r:embed="rId7" cstate="print"/>
          <a:srcRect/>
          <a:stretch>
            <a:fillRect/>
          </a:stretch>
        </p:blipFill>
        <p:spPr bwMode="auto">
          <a:xfrm>
            <a:off x="4572000" y="4077072"/>
            <a:ext cx="1944216" cy="243230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5. Summary</a:t>
            </a:r>
            <a:endPar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Content Placeholder 2"/>
          <p:cNvSpPr>
            <a:spLocks noGrp="1"/>
          </p:cNvSpPr>
          <p:nvPr>
            <p:ph idx="1"/>
          </p:nvPr>
        </p:nvSpPr>
        <p:spPr>
          <a:xfrm>
            <a:off x="467544" y="1412776"/>
            <a:ext cx="8229600" cy="4813995"/>
          </a:xfrm>
        </p:spPr>
        <p:txBody>
          <a:bodyPr>
            <a:noAutofit/>
          </a:bodyPr>
          <a:lstStyle/>
          <a:p>
            <a:pPr algn="just">
              <a:buNone/>
            </a:pPr>
            <a:r>
              <a:rPr lang="en-GB" sz="2500" dirty="0" smtClean="0">
                <a:solidFill>
                  <a:schemeClr val="bg1"/>
                </a:solidFill>
              </a:rPr>
              <a:t>	Science has the potential to cause problems for humanity, but also to bring us solutions. It has the power to harm, but also the power to help. It should always be at the service of humanity and work for the common good.</a:t>
            </a:r>
          </a:p>
          <a:p>
            <a:pPr algn="just">
              <a:buNone/>
            </a:pPr>
            <a:r>
              <a:rPr lang="en-GB" sz="2800" dirty="0" smtClean="0">
                <a:solidFill>
                  <a:schemeClr val="bg1"/>
                </a:solidFill>
              </a:rPr>
              <a:t>	</a:t>
            </a:r>
          </a:p>
          <a:p>
            <a:pPr algn="just">
              <a:buNone/>
            </a:pPr>
            <a:r>
              <a:rPr lang="en-GB" sz="2800" dirty="0" smtClean="0">
                <a:solidFill>
                  <a:schemeClr val="bg1"/>
                </a:solidFill>
              </a:rPr>
              <a:t>	</a:t>
            </a:r>
            <a:endParaRPr lang="en-GB" sz="2800" dirty="0">
              <a:solidFill>
                <a:schemeClr val="bg1"/>
              </a:solidFill>
            </a:endParaRPr>
          </a:p>
        </p:txBody>
      </p:sp>
      <p:sp>
        <p:nvSpPr>
          <p:cNvPr id="4" name="TextBox 3"/>
          <p:cNvSpPr txBox="1"/>
          <p:nvPr/>
        </p:nvSpPr>
        <p:spPr>
          <a:xfrm>
            <a:off x="827584" y="4077072"/>
            <a:ext cx="7848872" cy="2677656"/>
          </a:xfrm>
          <a:prstGeom prst="rect">
            <a:avLst/>
          </a:prstGeom>
          <a:noFill/>
        </p:spPr>
        <p:txBody>
          <a:bodyPr wrap="square" rtlCol="0">
            <a:spAutoFit/>
          </a:bodyPr>
          <a:lstStyle/>
          <a:p>
            <a:pPr algn="just"/>
            <a:r>
              <a:rPr lang="en-GB" sz="2500" dirty="0" smtClean="0">
                <a:solidFill>
                  <a:schemeClr val="bg1"/>
                </a:solidFill>
              </a:rPr>
              <a:t>The only way to ensure that the pursuit of science is in the interests of mankind is, through education, to instil a sense of moral responsibility and an understanding of ethics in the next generation, so that they can evaluate right and wrong for themselves and always look for the most ethical route.</a:t>
            </a:r>
          </a:p>
          <a:p>
            <a:endParaRPr lang="en-GB" dirty="0">
              <a:solidFill>
                <a:schemeClr val="bg1"/>
              </a:solidFill>
            </a:endParaRPr>
          </a:p>
        </p:txBody>
      </p:sp>
      <p:pic>
        <p:nvPicPr>
          <p:cNvPr id="34818" name="Picture 2"/>
          <p:cNvPicPr>
            <a:picLocks noChangeAspect="1" noChangeArrowheads="1"/>
          </p:cNvPicPr>
          <p:nvPr/>
        </p:nvPicPr>
        <p:blipFill>
          <a:blip r:embed="rId2" cstate="print"/>
          <a:srcRect/>
          <a:stretch>
            <a:fillRect/>
          </a:stretch>
        </p:blipFill>
        <p:spPr bwMode="auto">
          <a:xfrm>
            <a:off x="2987824" y="2996952"/>
            <a:ext cx="3744416" cy="12192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Summary</a:t>
            </a:r>
            <a:endPar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Content Placeholder 2"/>
          <p:cNvSpPr>
            <a:spLocks noGrp="1"/>
          </p:cNvSpPr>
          <p:nvPr>
            <p:ph idx="1"/>
          </p:nvPr>
        </p:nvSpPr>
        <p:spPr>
          <a:xfrm>
            <a:off x="2339752" y="1600200"/>
            <a:ext cx="6347048" cy="4525963"/>
          </a:xfrm>
        </p:spPr>
        <p:txBody>
          <a:bodyPr>
            <a:normAutofit fontScale="70000" lnSpcReduction="20000"/>
          </a:bodyPr>
          <a:lstStyle/>
          <a:p>
            <a:pPr algn="just">
              <a:buNone/>
            </a:pPr>
            <a:r>
              <a:rPr lang="en-GB" dirty="0" smtClean="0">
                <a:solidFill>
                  <a:schemeClr val="bg1"/>
                </a:solidFill>
              </a:rPr>
              <a:t>	Every State takes its inspiration from the values of its citizens and these values of duty, respect, responsibility, reciprocity, and good stewardship of what has been entrusted to us must be passed from generation to generation. A high sense of ethics does not come about by itself. And how then does this affect the pursuit of science? </a:t>
            </a:r>
          </a:p>
          <a:p>
            <a:pPr algn="just">
              <a:buNone/>
            </a:pPr>
            <a:r>
              <a:rPr lang="en-GB" dirty="0" smtClean="0">
                <a:solidFill>
                  <a:schemeClr val="bg1"/>
                </a:solidFill>
              </a:rPr>
              <a:t>	</a:t>
            </a:r>
          </a:p>
          <a:p>
            <a:pPr algn="just">
              <a:buNone/>
            </a:pPr>
            <a:r>
              <a:rPr lang="en-GB" dirty="0" smtClean="0">
                <a:solidFill>
                  <a:schemeClr val="bg1"/>
                </a:solidFill>
              </a:rPr>
              <a:t>	If I can paraphrase Albert Einstein, science that is devoid of ethics is lame; ethics or philosophy without an understanding of science is blind. At all costs we must avoid a clash of fundamentalism, what the English writer, Matthew Arnold, in his poem, </a:t>
            </a:r>
            <a:r>
              <a:rPr lang="en-GB" i="1" dirty="0" smtClean="0">
                <a:solidFill>
                  <a:schemeClr val="bg1"/>
                </a:solidFill>
              </a:rPr>
              <a:t>“Dover Beach”</a:t>
            </a:r>
            <a:r>
              <a:rPr lang="en-GB" dirty="0" smtClean="0">
                <a:solidFill>
                  <a:schemeClr val="bg1"/>
                </a:solidFill>
              </a:rPr>
              <a:t> described as a place </a:t>
            </a:r>
            <a:r>
              <a:rPr lang="en-GB" b="1" i="1" u="sng" dirty="0" smtClean="0">
                <a:solidFill>
                  <a:schemeClr val="bg1"/>
                </a:solidFill>
              </a:rPr>
              <a:t>“where ignorant armies clash by night.”</a:t>
            </a:r>
            <a:endParaRPr lang="en-GB" b="1" u="sng" dirty="0" smtClean="0">
              <a:solidFill>
                <a:schemeClr val="bg1"/>
              </a:solidFill>
            </a:endParaRPr>
          </a:p>
          <a:p>
            <a:pPr>
              <a:buNone/>
            </a:pPr>
            <a:endParaRPr lang="en-GB" dirty="0">
              <a:solidFill>
                <a:schemeClr val="bg1"/>
              </a:solidFill>
            </a:endParaRPr>
          </a:p>
        </p:txBody>
      </p:sp>
      <p:pic>
        <p:nvPicPr>
          <p:cNvPr id="25602" name="Picture 2"/>
          <p:cNvPicPr>
            <a:picLocks noChangeAspect="1" noChangeArrowheads="1"/>
          </p:cNvPicPr>
          <p:nvPr/>
        </p:nvPicPr>
        <p:blipFill>
          <a:blip r:embed="rId2" cstate="print"/>
          <a:srcRect/>
          <a:stretch>
            <a:fillRect/>
          </a:stretch>
        </p:blipFill>
        <p:spPr bwMode="auto">
          <a:xfrm>
            <a:off x="395536" y="2204864"/>
            <a:ext cx="1944216" cy="26414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Summary</a:t>
            </a:r>
            <a:endPar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24578" name="Picture 2"/>
          <p:cNvPicPr>
            <a:picLocks noGrp="1" noChangeAspect="1" noChangeArrowheads="1"/>
          </p:cNvPicPr>
          <p:nvPr>
            <p:ph idx="1"/>
          </p:nvPr>
        </p:nvPicPr>
        <p:blipFill>
          <a:blip r:embed="rId2" cstate="print"/>
          <a:srcRect/>
          <a:stretch>
            <a:fillRect/>
          </a:stretch>
        </p:blipFill>
        <p:spPr bwMode="auto">
          <a:xfrm>
            <a:off x="683568" y="1772816"/>
            <a:ext cx="2467669" cy="274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nvSpPr>
        <p:spPr>
          <a:xfrm>
            <a:off x="3707904" y="1412776"/>
            <a:ext cx="5112568" cy="4524315"/>
          </a:xfrm>
          <a:prstGeom prst="rect">
            <a:avLst/>
          </a:prstGeom>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r>
              <a:rPr lang="en-GB" sz="3200" b="1" dirty="0" smtClean="0">
                <a:ln w="50800"/>
                <a:solidFill>
                  <a:schemeClr val="bg1">
                    <a:shade val="50000"/>
                  </a:schemeClr>
                </a:solidFill>
              </a:rPr>
              <a:t> Einstein asserted that misuse of science could only be countered </a:t>
            </a:r>
            <a:r>
              <a:rPr lang="en-GB" sz="3200" b="1" i="1" dirty="0" smtClean="0">
                <a:ln w="50800"/>
                <a:solidFill>
                  <a:schemeClr val="bg1">
                    <a:shade val="50000"/>
                  </a:schemeClr>
                </a:solidFill>
              </a:rPr>
              <a:t>“by those who are thoroughly imbued with the aspiration toward truth and understanding. …I cannot conceive of a genuine scientist without that profound faith.” </a:t>
            </a:r>
            <a:endParaRPr lang="en-GB" sz="3200" b="1" dirty="0">
              <a:ln w="50800"/>
              <a:solidFill>
                <a:schemeClr val="bg1">
                  <a:shade val="50000"/>
                </a:schemeClr>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2.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Summary</a:t>
            </a:r>
            <a:endPar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Content Placeholder 2"/>
          <p:cNvSpPr>
            <a:spLocks noGrp="1"/>
          </p:cNvSpPr>
          <p:nvPr>
            <p:ph idx="1"/>
          </p:nvPr>
        </p:nvSpPr>
        <p:spPr>
          <a:xfrm>
            <a:off x="3563888" y="1600200"/>
            <a:ext cx="5122912" cy="4525963"/>
          </a:xfrm>
        </p:spPr>
        <p:txBody>
          <a:bodyPr>
            <a:normAutofit fontScale="77500" lnSpcReduction="20000"/>
          </a:bodyPr>
          <a:lstStyle/>
          <a:p>
            <a:pPr algn="just">
              <a:buNone/>
            </a:pPr>
            <a:r>
              <a:rPr lang="en-GB" sz="2800" dirty="0" smtClean="0">
                <a:solidFill>
                  <a:schemeClr val="bg1"/>
                </a:solidFill>
              </a:rPr>
              <a:t>	H. G. Wells, understood what would happen if we fail to appreciate the role of education in fostering civilised society, where personal civic responsibility is cultivated in each person, insisting that </a:t>
            </a:r>
          </a:p>
          <a:p>
            <a:pPr algn="just">
              <a:buNone/>
            </a:pPr>
            <a:endParaRPr lang="en-GB" sz="2800" dirty="0" smtClean="0">
              <a:solidFill>
                <a:schemeClr val="bg1"/>
              </a:solidFill>
            </a:endParaRPr>
          </a:p>
          <a:p>
            <a:pPr algn="ctr">
              <a:buNone/>
            </a:pPr>
            <a:r>
              <a:rPr lang="en-GB" sz="2800" b="1" i="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"Maintaining civilisation is a constant race between education and catastrophe".</a:t>
            </a:r>
            <a:r>
              <a:rPr lang="en-GB" sz="2800" b="1" i="1" dirty="0" smtClean="0">
                <a:solidFill>
                  <a:schemeClr val="bg1"/>
                </a:solidFill>
              </a:rPr>
              <a:t>  </a:t>
            </a:r>
          </a:p>
          <a:p>
            <a:pPr algn="ctr">
              <a:buNone/>
            </a:pPr>
            <a:endParaRPr lang="en-GB" sz="2800" b="1" dirty="0" smtClean="0">
              <a:solidFill>
                <a:schemeClr val="bg1"/>
              </a:solidFill>
            </a:endParaRPr>
          </a:p>
          <a:p>
            <a:pPr algn="just">
              <a:buNone/>
            </a:pPr>
            <a:r>
              <a:rPr lang="en-GB" sz="2800" dirty="0" smtClean="0">
                <a:solidFill>
                  <a:schemeClr val="bg1"/>
                </a:solidFill>
              </a:rPr>
              <a:t>	To avoid catastrophe, then, we must educate and always educate for virtue.</a:t>
            </a:r>
          </a:p>
          <a:p>
            <a:pPr>
              <a:buNone/>
            </a:pPr>
            <a:endParaRPr lang="en-GB" dirty="0">
              <a:solidFill>
                <a:schemeClr val="bg1"/>
              </a:solidFill>
            </a:endParaRPr>
          </a:p>
        </p:txBody>
      </p:sp>
      <p:pic>
        <p:nvPicPr>
          <p:cNvPr id="23554" name="Picture 2"/>
          <p:cNvPicPr>
            <a:picLocks noChangeAspect="1" noChangeArrowheads="1"/>
          </p:cNvPicPr>
          <p:nvPr/>
        </p:nvPicPr>
        <p:blipFill>
          <a:blip r:embed="rId2" cstate="print"/>
          <a:srcRect/>
          <a:stretch>
            <a:fillRect/>
          </a:stretch>
        </p:blipFill>
        <p:spPr bwMode="auto">
          <a:xfrm>
            <a:off x="611560" y="1772816"/>
            <a:ext cx="2762250" cy="321945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700808"/>
            <a:ext cx="5760640" cy="4525963"/>
          </a:xfrm>
        </p:spPr>
        <p:txBody>
          <a:bodyPr/>
          <a:lstStyle/>
          <a:p>
            <a:pPr algn="ctr">
              <a:buNone/>
            </a:pPr>
            <a:endParaRPr lang="en-GB" b="1" i="1" dirty="0" smtClean="0">
              <a:solidFill>
                <a:schemeClr val="bg1"/>
              </a:solidFill>
            </a:endParaRPr>
          </a:p>
          <a:p>
            <a:pPr algn="ctr">
              <a:buNone/>
            </a:pPr>
            <a:endParaRPr lang="en-GB" b="1" i="1" dirty="0" smtClean="0">
              <a:solidFill>
                <a:schemeClr val="bg1"/>
              </a:solidFill>
            </a:endParaRPr>
          </a:p>
          <a:p>
            <a:pPr algn="ctr">
              <a:buNone/>
            </a:pPr>
            <a:r>
              <a:rPr lang="en-GB" b="1" i="1" dirty="0" smtClean="0">
                <a:solidFill>
                  <a:schemeClr val="bg1"/>
                </a:solidFill>
              </a:rPr>
              <a:t>	“If you want to plant for one season, plant a seed; if you want to plant for ten years, plant a tree; but if you want to plant for life, give a young man or woman an education.”</a:t>
            </a:r>
            <a:endParaRPr lang="en-GB" dirty="0">
              <a:solidFill>
                <a:schemeClr val="bg1"/>
              </a:solidFill>
            </a:endParaRPr>
          </a:p>
        </p:txBody>
      </p:sp>
      <p:pic>
        <p:nvPicPr>
          <p:cNvPr id="26626" name="Picture 2"/>
          <p:cNvPicPr>
            <a:picLocks noChangeAspect="1" noChangeArrowheads="1"/>
          </p:cNvPicPr>
          <p:nvPr/>
        </p:nvPicPr>
        <p:blipFill>
          <a:blip r:embed="rId2" cstate="print"/>
          <a:srcRect/>
          <a:stretch>
            <a:fillRect/>
          </a:stretch>
        </p:blipFill>
        <p:spPr bwMode="auto">
          <a:xfrm>
            <a:off x="899592" y="404664"/>
            <a:ext cx="2143125" cy="2095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627" name="Picture 3"/>
          <p:cNvPicPr>
            <a:picLocks noChangeAspect="1" noChangeArrowheads="1"/>
          </p:cNvPicPr>
          <p:nvPr/>
        </p:nvPicPr>
        <p:blipFill>
          <a:blip r:embed="rId3" cstate="print"/>
          <a:srcRect/>
          <a:stretch>
            <a:fillRect/>
          </a:stretch>
        </p:blipFill>
        <p:spPr bwMode="auto">
          <a:xfrm>
            <a:off x="3995936" y="476672"/>
            <a:ext cx="2305050" cy="19907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3" descr="C:\Users\ALTOND\Pictures\Pust Logo.jpg"/>
          <p:cNvPicPr>
            <a:picLocks noChangeAspect="1" noChangeArrowheads="1"/>
          </p:cNvPicPr>
          <p:nvPr/>
        </p:nvPicPr>
        <p:blipFill>
          <a:blip r:embed="rId4" cstate="print"/>
          <a:srcRect/>
          <a:stretch>
            <a:fillRect/>
          </a:stretch>
        </p:blipFill>
        <p:spPr bwMode="auto">
          <a:xfrm>
            <a:off x="5831632" y="2996952"/>
            <a:ext cx="3312368" cy="225711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Summary</a:t>
            </a:r>
            <a:endPar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Content Placeholder 2"/>
          <p:cNvSpPr>
            <a:spLocks noGrp="1"/>
          </p:cNvSpPr>
          <p:nvPr>
            <p:ph idx="1"/>
          </p:nvPr>
        </p:nvSpPr>
        <p:spPr>
          <a:xfrm>
            <a:off x="251520" y="1196752"/>
            <a:ext cx="6336704" cy="4392487"/>
          </a:xfrm>
        </p:spPr>
        <p:txBody>
          <a:bodyPr>
            <a:noAutofit/>
          </a:bodyPr>
          <a:lstStyle/>
          <a:p>
            <a:pPr algn="just">
              <a:buNone/>
            </a:pPr>
            <a:r>
              <a:rPr lang="en-GB" sz="2800" dirty="0" smtClean="0">
                <a:solidFill>
                  <a:schemeClr val="bg1"/>
                </a:solidFill>
              </a:rPr>
              <a:t>	Charles Dickens immortalised the Victorian headmaster, Thomas Gradgrind, in </a:t>
            </a:r>
            <a:r>
              <a:rPr lang="en-GB" sz="2800" i="1" dirty="0" smtClean="0">
                <a:solidFill>
                  <a:schemeClr val="bg1"/>
                </a:solidFill>
              </a:rPr>
              <a:t>Hard Times</a:t>
            </a:r>
            <a:r>
              <a:rPr lang="en-GB" sz="2800" dirty="0" smtClean="0">
                <a:solidFill>
                  <a:schemeClr val="bg1"/>
                </a:solidFill>
              </a:rPr>
              <a:t>. As a teacher Gradgrind is obsessed with facts and the pursuit of materialism and he never sees education as being about values or about the deepening of a man’s mind. His is an emotionally cold world, devoid of love or encouragement; it is a world of numbers and memorised rote learning but not a world of humanity, compassion, or gentle intellectual inquiry.  </a:t>
            </a:r>
            <a:r>
              <a:rPr lang="en-GB" sz="2400" dirty="0" smtClean="0">
                <a:solidFill>
                  <a:schemeClr val="bg1"/>
                </a:solidFill>
              </a:rPr>
              <a:t> </a:t>
            </a:r>
          </a:p>
          <a:p>
            <a:pPr algn="just">
              <a:buNone/>
            </a:pPr>
            <a:endParaRPr lang="en-GB" sz="2400" dirty="0" smtClean="0">
              <a:solidFill>
                <a:schemeClr val="bg1"/>
              </a:solidFill>
            </a:endParaRPr>
          </a:p>
          <a:p>
            <a:pPr algn="just">
              <a:buNone/>
            </a:pPr>
            <a:r>
              <a:rPr lang="en-GB" sz="2400" dirty="0" smtClean="0">
                <a:solidFill>
                  <a:schemeClr val="bg1"/>
                </a:solidFill>
              </a:rPr>
              <a:t>	</a:t>
            </a:r>
            <a:endParaRPr lang="en-GB" sz="2400" dirty="0">
              <a:solidFill>
                <a:schemeClr val="bg1"/>
              </a:solidFill>
            </a:endParaRPr>
          </a:p>
        </p:txBody>
      </p:sp>
      <p:pic>
        <p:nvPicPr>
          <p:cNvPr id="27650" name="Picture 2"/>
          <p:cNvPicPr>
            <a:picLocks noChangeAspect="1" noChangeArrowheads="1"/>
          </p:cNvPicPr>
          <p:nvPr/>
        </p:nvPicPr>
        <p:blipFill>
          <a:blip r:embed="rId2" cstate="print"/>
          <a:srcRect/>
          <a:stretch>
            <a:fillRect/>
          </a:stretch>
        </p:blipFill>
        <p:spPr bwMode="auto">
          <a:xfrm>
            <a:off x="6732240" y="4509120"/>
            <a:ext cx="2088232" cy="20215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651" name="Picture 3"/>
          <p:cNvPicPr>
            <a:picLocks noChangeAspect="1" noChangeArrowheads="1"/>
          </p:cNvPicPr>
          <p:nvPr/>
        </p:nvPicPr>
        <p:blipFill>
          <a:blip r:embed="rId3" cstate="print"/>
          <a:srcRect/>
          <a:stretch>
            <a:fillRect/>
          </a:stretch>
        </p:blipFill>
        <p:spPr bwMode="auto">
          <a:xfrm>
            <a:off x="6732240" y="1484784"/>
            <a:ext cx="2051720" cy="294322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Summary</a:t>
            </a:r>
            <a:endPar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Content Placeholder 2"/>
          <p:cNvSpPr>
            <a:spLocks noGrp="1"/>
          </p:cNvSpPr>
          <p:nvPr>
            <p:ph idx="1"/>
          </p:nvPr>
        </p:nvSpPr>
        <p:spPr>
          <a:xfrm>
            <a:off x="457200" y="1124744"/>
            <a:ext cx="8229600" cy="4176465"/>
          </a:xfrm>
        </p:spPr>
        <p:txBody>
          <a:bodyPr>
            <a:normAutofit/>
          </a:bodyPr>
          <a:lstStyle/>
          <a:p>
            <a:pPr>
              <a:buNone/>
            </a:pPr>
            <a:r>
              <a:rPr lang="en-GB" sz="2800" dirty="0" smtClean="0">
                <a:solidFill>
                  <a:schemeClr val="bg1"/>
                </a:solidFill>
              </a:rPr>
              <a:t>	</a:t>
            </a:r>
          </a:p>
          <a:p>
            <a:pPr algn="just">
              <a:buNone/>
            </a:pPr>
            <a:r>
              <a:rPr lang="en-GB" sz="2800" dirty="0" smtClean="0">
                <a:solidFill>
                  <a:schemeClr val="bg1"/>
                </a:solidFill>
              </a:rPr>
              <a:t>	Gradgrind is ultimately a teacher of failure and in his personal life he is a father of failure – his son becoming a thief. </a:t>
            </a:r>
          </a:p>
          <a:p>
            <a:pPr algn="just">
              <a:buNone/>
            </a:pPr>
            <a:r>
              <a:rPr lang="en-GB" sz="2800" dirty="0" smtClean="0">
                <a:solidFill>
                  <a:schemeClr val="bg1"/>
                </a:solidFill>
              </a:rPr>
              <a:t>	</a:t>
            </a:r>
          </a:p>
          <a:p>
            <a:pPr algn="just">
              <a:buNone/>
            </a:pPr>
            <a:r>
              <a:rPr lang="en-GB" sz="2800" dirty="0" smtClean="0">
                <a:solidFill>
                  <a:schemeClr val="bg1"/>
                </a:solidFill>
              </a:rPr>
              <a:t>	Education must always be about far more than the memorising of facts. That is a belief which I know is part of the spirit and ethos of PUST.</a:t>
            </a:r>
          </a:p>
          <a:p>
            <a:pPr>
              <a:buNone/>
            </a:pPr>
            <a:endParaRPr lang="en-GB" dirty="0">
              <a:solidFill>
                <a:schemeClr val="bg1"/>
              </a:solidFill>
            </a:endParaRPr>
          </a:p>
        </p:txBody>
      </p:sp>
      <p:pic>
        <p:nvPicPr>
          <p:cNvPr id="4" name="Picture 2" descr="C:\Users\ALTOND\Pictures\Pust Campus Logo.png"/>
          <p:cNvPicPr>
            <a:picLocks noChangeAspect="1" noChangeArrowheads="1"/>
          </p:cNvPicPr>
          <p:nvPr/>
        </p:nvPicPr>
        <p:blipFill>
          <a:blip r:embed="rId2" cstate="print"/>
          <a:srcRect/>
          <a:stretch>
            <a:fillRect/>
          </a:stretch>
        </p:blipFill>
        <p:spPr bwMode="auto">
          <a:xfrm>
            <a:off x="2411760" y="5013176"/>
            <a:ext cx="4829249" cy="1512168"/>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Summary</a:t>
            </a:r>
            <a:endPar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Content Placeholder 2"/>
          <p:cNvSpPr>
            <a:spLocks noGrp="1"/>
          </p:cNvSpPr>
          <p:nvPr>
            <p:ph idx="1"/>
          </p:nvPr>
        </p:nvSpPr>
        <p:spPr>
          <a:xfrm>
            <a:off x="2051720" y="1600200"/>
            <a:ext cx="7092280" cy="4525963"/>
          </a:xfrm>
        </p:spPr>
        <p:txBody>
          <a:bodyPr>
            <a:normAutofit fontScale="92500" lnSpcReduction="20000"/>
          </a:bodyPr>
          <a:lstStyle/>
          <a:p>
            <a:pPr algn="just">
              <a:buNone/>
            </a:pPr>
            <a:r>
              <a:rPr lang="en-GB" sz="2800" dirty="0" smtClean="0">
                <a:solidFill>
                  <a:schemeClr val="bg1"/>
                </a:solidFill>
              </a:rPr>
              <a:t>	Let me end with the first words of the Confucian classic</a:t>
            </a:r>
            <a:r>
              <a:rPr lang="en-GB" sz="2800" i="1" dirty="0" smtClean="0">
                <a:solidFill>
                  <a:schemeClr val="bg1"/>
                </a:solidFill>
              </a:rPr>
              <a:t>, </a:t>
            </a:r>
            <a:r>
              <a:rPr lang="en-GB" sz="2800" dirty="0" smtClean="0">
                <a:solidFill>
                  <a:schemeClr val="bg1"/>
                </a:solidFill>
              </a:rPr>
              <a:t>“</a:t>
            </a:r>
            <a:r>
              <a:rPr lang="en-GB" sz="2800" i="1" dirty="0" smtClean="0">
                <a:solidFill>
                  <a:schemeClr val="bg1"/>
                </a:solidFill>
              </a:rPr>
              <a:t>The Great Learning</a:t>
            </a:r>
            <a:r>
              <a:rPr lang="en-GB" sz="2800" dirty="0" smtClean="0">
                <a:solidFill>
                  <a:schemeClr val="bg1"/>
                </a:solidFill>
              </a:rPr>
              <a:t>”, where it is said </a:t>
            </a:r>
          </a:p>
          <a:p>
            <a:pPr algn="just">
              <a:buNone/>
            </a:pPr>
            <a:endParaRPr lang="en-GB" sz="2800" dirty="0" smtClean="0">
              <a:solidFill>
                <a:schemeClr val="bg1"/>
              </a:solidFill>
            </a:endParaRPr>
          </a:p>
          <a:p>
            <a:pPr algn="ctr">
              <a:buNone/>
            </a:pPr>
            <a:r>
              <a:rPr lang="en-GB" sz="2800" b="1" dirty="0" smtClean="0">
                <a:solidFill>
                  <a:schemeClr val="bg1"/>
                </a:solidFill>
              </a:rPr>
              <a:t>	</a:t>
            </a:r>
            <a:r>
              <a:rPr lang="en-GB"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“The way of great learning consists in manifesting one’s bright virtue, consists in loving the people, consists in stopping in perfect goodness.”</a:t>
            </a:r>
            <a:r>
              <a:rPr lang="en-GB" sz="2800" b="1" i="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  </a:t>
            </a:r>
            <a:r>
              <a:rPr lang="en-GB" sz="2800" b="1" i="1" dirty="0" smtClean="0">
                <a:solidFill>
                  <a:schemeClr val="bg1"/>
                </a:solidFill>
              </a:rPr>
              <a:t>  </a:t>
            </a:r>
            <a:endParaRPr lang="en-GB" sz="2800" b="1" dirty="0" smtClean="0">
              <a:solidFill>
                <a:schemeClr val="bg1"/>
              </a:solidFill>
            </a:endParaRPr>
          </a:p>
          <a:p>
            <a:pPr algn="just">
              <a:buNone/>
            </a:pPr>
            <a:r>
              <a:rPr lang="en-GB" sz="2800" dirty="0" smtClean="0">
                <a:solidFill>
                  <a:schemeClr val="bg1"/>
                </a:solidFill>
              </a:rPr>
              <a:t>	</a:t>
            </a:r>
          </a:p>
          <a:p>
            <a:pPr algn="just">
              <a:buNone/>
            </a:pPr>
            <a:r>
              <a:rPr lang="en-GB" sz="2800" dirty="0" smtClean="0">
                <a:solidFill>
                  <a:schemeClr val="bg1"/>
                </a:solidFill>
              </a:rPr>
              <a:t>	I hope that </a:t>
            </a:r>
            <a:r>
              <a:rPr lang="en-GB" sz="2800" i="1" dirty="0" smtClean="0">
                <a:solidFill>
                  <a:schemeClr val="bg1"/>
                </a:solidFill>
              </a:rPr>
              <a:t>“the great learning</a:t>
            </a:r>
            <a:r>
              <a:rPr lang="en-GB" sz="2800" dirty="0" smtClean="0">
                <a:solidFill>
                  <a:schemeClr val="bg1"/>
                </a:solidFill>
              </a:rPr>
              <a:t>” will animate many of you here today and that through it you will achieve that </a:t>
            </a:r>
            <a:r>
              <a:rPr lang="en-GB" sz="2800" i="1" dirty="0" smtClean="0">
                <a:solidFill>
                  <a:schemeClr val="bg1"/>
                </a:solidFill>
              </a:rPr>
              <a:t>“perfect goodness.”</a:t>
            </a:r>
            <a:endParaRPr lang="en-GB" sz="2800" dirty="0" smtClean="0">
              <a:solidFill>
                <a:schemeClr val="bg1"/>
              </a:solidFill>
            </a:endParaRPr>
          </a:p>
          <a:p>
            <a:pPr algn="just">
              <a:buNone/>
            </a:pPr>
            <a:endParaRPr lang="en-GB" dirty="0">
              <a:solidFill>
                <a:schemeClr val="bg1"/>
              </a:solidFill>
            </a:endParaRPr>
          </a:p>
        </p:txBody>
      </p:sp>
      <p:pic>
        <p:nvPicPr>
          <p:cNvPr id="28674" name="Picture 2"/>
          <p:cNvPicPr>
            <a:picLocks noChangeAspect="1" noChangeArrowheads="1"/>
          </p:cNvPicPr>
          <p:nvPr/>
        </p:nvPicPr>
        <p:blipFill>
          <a:blip r:embed="rId2" cstate="print"/>
          <a:srcRect/>
          <a:stretch>
            <a:fillRect/>
          </a:stretch>
        </p:blipFill>
        <p:spPr bwMode="auto">
          <a:xfrm>
            <a:off x="323528" y="2564904"/>
            <a:ext cx="2232248" cy="21602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ctr">
              <a:buNone/>
            </a:pPr>
            <a:endParaRPr lang="en-GB" sz="4000" b="1" dirty="0" smtClean="0"/>
          </a:p>
          <a:p>
            <a:pPr algn="ctr">
              <a:buNone/>
            </a:pPr>
            <a:endParaRPr lang="en-GB" sz="4000" b="1" dirty="0" smtClean="0"/>
          </a:p>
          <a:p>
            <a:pPr algn="ctr">
              <a:buNone/>
            </a:pPr>
            <a:r>
              <a:rPr lang="en-GB"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END</a:t>
            </a:r>
            <a:endParaRPr lang="en-GB"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467544" y="1896934"/>
            <a:ext cx="8064896" cy="47484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a:off x="539552" y="188640"/>
            <a:ext cx="8208912" cy="1569660"/>
          </a:xfrm>
          <a:prstGeom prst="rect">
            <a:avLst/>
          </a:prstGeom>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r>
              <a:rPr lang="en-GB" sz="3200" b="1" dirty="0" smtClean="0">
                <a:ln w="50800"/>
                <a:solidFill>
                  <a:schemeClr val="bg1">
                    <a:shade val="50000"/>
                  </a:schemeClr>
                </a:solidFill>
              </a:rPr>
              <a:t>PUST on 248 acres – 600 students; teaching in English – producing a generation of future Korean leaders. </a:t>
            </a:r>
            <a:endParaRPr lang="en-GB" sz="3200" b="1" dirty="0">
              <a:ln w="50800"/>
              <a:solidFill>
                <a:schemeClr val="bg1">
                  <a:shade val="50000"/>
                </a:schemeClr>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 name="TextBox 7"/>
          <p:cNvSpPr txBox="1"/>
          <p:nvPr/>
        </p:nvSpPr>
        <p:spPr>
          <a:xfrm>
            <a:off x="3059832" y="1268760"/>
            <a:ext cx="2592288" cy="369332"/>
          </a:xfrm>
          <a:prstGeom prst="rect">
            <a:avLst/>
          </a:prstGeom>
          <a:noFill/>
          <a:ln>
            <a:solidFill>
              <a:schemeClr val="bg1"/>
            </a:solidFill>
          </a:ln>
        </p:spPr>
        <p:txBody>
          <a:bodyPr wrap="square" rtlCol="0">
            <a:spAutoFit/>
          </a:bodyPr>
          <a:lstStyle/>
          <a:p>
            <a:r>
              <a:rPr lang="en-GB" dirty="0" smtClean="0">
                <a:solidFill>
                  <a:schemeClr val="bg1"/>
                </a:solidFill>
              </a:rPr>
              <a:t>The subject of the lecture</a:t>
            </a:r>
            <a:endParaRPr lang="en-GB" dirty="0">
              <a:solidFill>
                <a:schemeClr val="bg1"/>
              </a:solidFill>
            </a:endParaRPr>
          </a:p>
        </p:txBody>
      </p:sp>
      <p:sp>
        <p:nvSpPr>
          <p:cNvPr id="9" name="TextBox 8"/>
          <p:cNvSpPr txBox="1"/>
          <p:nvPr/>
        </p:nvSpPr>
        <p:spPr>
          <a:xfrm>
            <a:off x="6444208" y="2636912"/>
            <a:ext cx="2160240" cy="1200329"/>
          </a:xfrm>
          <a:prstGeom prst="rect">
            <a:avLst/>
          </a:prstGeom>
          <a:noFill/>
          <a:ln>
            <a:solidFill>
              <a:schemeClr val="bg1"/>
            </a:solidFill>
          </a:ln>
        </p:spPr>
        <p:txBody>
          <a:bodyPr wrap="square" rtlCol="0">
            <a:spAutoFit/>
          </a:bodyPr>
          <a:lstStyle/>
          <a:p>
            <a:pPr algn="just"/>
            <a:r>
              <a:rPr lang="en-GB" dirty="0" smtClean="0">
                <a:solidFill>
                  <a:schemeClr val="bg1"/>
                </a:solidFill>
              </a:rPr>
              <a:t>An overview of the good and bad uses to which science can be put.</a:t>
            </a:r>
            <a:endParaRPr lang="en-GB" dirty="0">
              <a:solidFill>
                <a:schemeClr val="bg1"/>
              </a:solidFill>
            </a:endParaRPr>
          </a:p>
        </p:txBody>
      </p:sp>
      <p:sp>
        <p:nvSpPr>
          <p:cNvPr id="10" name="TextBox 9"/>
          <p:cNvSpPr txBox="1"/>
          <p:nvPr/>
        </p:nvSpPr>
        <p:spPr>
          <a:xfrm>
            <a:off x="5220072" y="5517232"/>
            <a:ext cx="2808312" cy="923330"/>
          </a:xfrm>
          <a:prstGeom prst="rect">
            <a:avLst/>
          </a:prstGeom>
          <a:noFill/>
          <a:ln>
            <a:solidFill>
              <a:schemeClr val="bg1"/>
            </a:solidFill>
          </a:ln>
        </p:spPr>
        <p:txBody>
          <a:bodyPr wrap="square" rtlCol="0">
            <a:spAutoFit/>
          </a:bodyPr>
          <a:lstStyle/>
          <a:p>
            <a:pPr algn="just"/>
            <a:r>
              <a:rPr lang="en-GB" dirty="0" smtClean="0">
                <a:solidFill>
                  <a:schemeClr val="bg1"/>
                </a:solidFill>
              </a:rPr>
              <a:t>What questions do we need to ask to find the most ethical path?</a:t>
            </a:r>
            <a:endParaRPr lang="en-GB" dirty="0">
              <a:solidFill>
                <a:schemeClr val="bg1"/>
              </a:solidFill>
            </a:endParaRPr>
          </a:p>
        </p:txBody>
      </p:sp>
      <p:sp>
        <p:nvSpPr>
          <p:cNvPr id="11" name="TextBox 10"/>
          <p:cNvSpPr txBox="1"/>
          <p:nvPr/>
        </p:nvSpPr>
        <p:spPr>
          <a:xfrm>
            <a:off x="1691680" y="5517232"/>
            <a:ext cx="2304256" cy="369332"/>
          </a:xfrm>
          <a:prstGeom prst="rect">
            <a:avLst/>
          </a:prstGeom>
          <a:noFill/>
          <a:ln>
            <a:solidFill>
              <a:schemeClr val="bg1"/>
            </a:solidFill>
          </a:ln>
        </p:spPr>
        <p:txBody>
          <a:bodyPr wrap="square" rtlCol="0">
            <a:spAutoFit/>
          </a:bodyPr>
          <a:lstStyle/>
          <a:p>
            <a:pPr algn="ctr"/>
            <a:r>
              <a:rPr lang="en-GB" dirty="0" smtClean="0">
                <a:solidFill>
                  <a:schemeClr val="bg1"/>
                </a:solidFill>
              </a:rPr>
              <a:t>What the future holds.</a:t>
            </a:r>
            <a:endParaRPr lang="en-GB" dirty="0">
              <a:solidFill>
                <a:schemeClr val="bg1"/>
              </a:solidFill>
            </a:endParaRPr>
          </a:p>
        </p:txBody>
      </p:sp>
      <p:sp>
        <p:nvSpPr>
          <p:cNvPr id="12" name="TextBox 11"/>
          <p:cNvSpPr txBox="1"/>
          <p:nvPr/>
        </p:nvSpPr>
        <p:spPr>
          <a:xfrm>
            <a:off x="971600" y="2996952"/>
            <a:ext cx="1296144" cy="369332"/>
          </a:xfrm>
          <a:prstGeom prst="rect">
            <a:avLst/>
          </a:prstGeom>
          <a:noFill/>
          <a:ln>
            <a:solidFill>
              <a:schemeClr val="bg1"/>
            </a:solidFill>
          </a:ln>
        </p:spPr>
        <p:txBody>
          <a:bodyPr wrap="square" rtlCol="0">
            <a:spAutoFit/>
          </a:bodyPr>
          <a:lstStyle/>
          <a:p>
            <a:pPr algn="ctr"/>
            <a:r>
              <a:rPr lang="en-GB" dirty="0" smtClean="0">
                <a:solidFill>
                  <a:schemeClr val="bg1"/>
                </a:solidFill>
              </a:rPr>
              <a:t>A summary</a:t>
            </a:r>
            <a:endParaRPr lang="en-GB" dirty="0">
              <a:solidFill>
                <a:schemeClr val="bg1"/>
              </a:solidFill>
            </a:endParaRPr>
          </a:p>
        </p:txBody>
      </p:sp>
      <p:sp>
        <p:nvSpPr>
          <p:cNvPr id="13" name="TextBox 12"/>
          <p:cNvSpPr txBox="1"/>
          <p:nvPr/>
        </p:nvSpPr>
        <p:spPr>
          <a:xfrm>
            <a:off x="539552" y="260648"/>
            <a:ext cx="7632848" cy="769441"/>
          </a:xfrm>
          <a:prstGeom prst="rect">
            <a:avLst/>
          </a:prstGeom>
          <a:noFill/>
        </p:spPr>
        <p:txBody>
          <a:bodyPr wrap="square" rtlCol="0">
            <a:spAutoFit/>
          </a:bodyPr>
          <a:lstStyle/>
          <a:p>
            <a:pPr algn="ctr"/>
            <a:r>
              <a:rPr lang="en-GB" sz="4400" dirty="0" smtClean="0">
                <a:solidFill>
                  <a:schemeClr val="bg1"/>
                </a:solidFill>
              </a:rPr>
              <a:t>- Five points - </a:t>
            </a:r>
            <a:endParaRPr lang="en-GB" sz="4400" dirty="0">
              <a:solidFill>
                <a:schemeClr val="bg1"/>
              </a:solidFill>
            </a:endParaRPr>
          </a:p>
        </p:txBody>
      </p:sp>
      <p:pic>
        <p:nvPicPr>
          <p:cNvPr id="1027" name="Picture 3"/>
          <p:cNvPicPr>
            <a:picLocks noChangeAspect="1" noChangeArrowheads="1"/>
          </p:cNvPicPr>
          <p:nvPr/>
        </p:nvPicPr>
        <p:blipFill>
          <a:blip r:embed="rId2" cstate="print"/>
          <a:srcRect/>
          <a:stretch>
            <a:fillRect/>
          </a:stretch>
        </p:blipFill>
        <p:spPr bwMode="auto">
          <a:xfrm>
            <a:off x="2555776" y="1772816"/>
            <a:ext cx="3672408" cy="346753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2972</TotalTime>
  <Words>1546</Words>
  <Application>Microsoft Office PowerPoint</Application>
  <PresentationFormat>On-screen Show (4:3)</PresentationFormat>
  <Paragraphs>267</Paragraphs>
  <Slides>75</Slides>
  <Notes>1</Notes>
  <HiddenSlides>0</HiddenSlides>
  <MMClips>0</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Office Theme</vt:lpstr>
      <vt:lpstr>Educating for good  science and good ethics</vt:lpstr>
      <vt:lpstr> </vt:lpstr>
      <vt:lpstr>Slide 3</vt:lpstr>
      <vt:lpstr>Slide 4</vt:lpstr>
      <vt:lpstr>Dr.Kim:</vt:lpstr>
      <vt:lpstr>Slide 6</vt:lpstr>
      <vt:lpstr>Slide 7</vt:lpstr>
      <vt:lpstr>Slide 8</vt:lpstr>
      <vt:lpstr>Slide 9</vt:lpstr>
      <vt:lpstr>1. The subject of the lecture</vt:lpstr>
      <vt:lpstr>The subject of the lecture</vt:lpstr>
      <vt:lpstr>The subject of the lecture</vt:lpstr>
      <vt:lpstr>Slide 13</vt:lpstr>
      <vt:lpstr>The subject of the lecture</vt:lpstr>
      <vt:lpstr> </vt:lpstr>
      <vt:lpstr>The subject of the lecture</vt:lpstr>
      <vt:lpstr>2. The good and bad uses of science</vt:lpstr>
      <vt:lpstr>The good and bad uses of science</vt:lpstr>
      <vt:lpstr>Slide 19</vt:lpstr>
      <vt:lpstr>The good and bad uses of science</vt:lpstr>
      <vt:lpstr>The good and bad uses of science</vt:lpstr>
      <vt:lpstr>The good and bad uses of science</vt:lpstr>
      <vt:lpstr>The good and bad uses of science</vt:lpstr>
      <vt:lpstr>The good and bad uses of science</vt:lpstr>
      <vt:lpstr>The good and bad uses of science</vt:lpstr>
      <vt:lpstr>Hiroshima and Nagasaki</vt:lpstr>
      <vt:lpstr>The good and bad uses of science</vt:lpstr>
      <vt:lpstr>Slide 28</vt:lpstr>
      <vt:lpstr>The good and bad uses of science</vt:lpstr>
      <vt:lpstr>The good and bad uses of science</vt:lpstr>
      <vt:lpstr>Slide 31</vt:lpstr>
      <vt:lpstr>The good and bad uses of science</vt:lpstr>
      <vt:lpstr>The good and bad uses of science</vt:lpstr>
      <vt:lpstr>The good and bad uses of science</vt:lpstr>
      <vt:lpstr>The good and bad uses of science</vt:lpstr>
      <vt:lpstr>The good and bad uses of science</vt:lpstr>
      <vt:lpstr>The good and bad uses of science</vt:lpstr>
      <vt:lpstr>The good and bad uses of science</vt:lpstr>
      <vt:lpstr>The good and bad uses of science</vt:lpstr>
      <vt:lpstr>The good and bad uses of science</vt:lpstr>
      <vt:lpstr>The good and bad uses of science</vt:lpstr>
      <vt:lpstr>The good and bad uses of science</vt:lpstr>
      <vt:lpstr>The good and bad uses of science</vt:lpstr>
      <vt:lpstr>The good and bad uses of science</vt:lpstr>
      <vt:lpstr>The good and bad uses of science</vt:lpstr>
      <vt:lpstr>The good and bad uses of science</vt:lpstr>
      <vt:lpstr>The good and bad uses of science</vt:lpstr>
      <vt:lpstr>The good and bad uses of science</vt:lpstr>
      <vt:lpstr>The good and bad uses of science</vt:lpstr>
      <vt:lpstr>The good and bad uses of science</vt:lpstr>
      <vt:lpstr>The good and bad uses of science</vt:lpstr>
      <vt:lpstr>The good and bad uses of science</vt:lpstr>
      <vt:lpstr>The good and bad uses of science</vt:lpstr>
      <vt:lpstr> The good and bad uses of science</vt:lpstr>
      <vt:lpstr>3. How do we find the most ethical path?</vt:lpstr>
      <vt:lpstr>How do we find the most ethical path?</vt:lpstr>
      <vt:lpstr>How do we find the most ethical path?</vt:lpstr>
      <vt:lpstr>How do we find the most ethical path?</vt:lpstr>
      <vt:lpstr>How do we find the most ethical path?</vt:lpstr>
      <vt:lpstr>How do we find the most ethical path?</vt:lpstr>
      <vt:lpstr>How do we find the most ethical path?</vt:lpstr>
      <vt:lpstr>How do we find the most ethical path?</vt:lpstr>
      <vt:lpstr>4. What the future holds</vt:lpstr>
      <vt:lpstr>What the future holds</vt:lpstr>
      <vt:lpstr>What the future holds</vt:lpstr>
      <vt:lpstr>What the future holds</vt:lpstr>
      <vt:lpstr>5. Summary</vt:lpstr>
      <vt:lpstr>Summary</vt:lpstr>
      <vt:lpstr>Summary</vt:lpstr>
      <vt:lpstr>Summary</vt:lpstr>
      <vt:lpstr>Slide 71</vt:lpstr>
      <vt:lpstr>Summary</vt:lpstr>
      <vt:lpstr>Summary</vt:lpstr>
      <vt:lpstr>Summary</vt:lpstr>
      <vt:lpstr>Slide 75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Educating for good science and good ethics</dc:title>
  <dc:creator>User</dc:creator>
  <cp:lastModifiedBy>altond</cp:lastModifiedBy>
  <cp:revision>141</cp:revision>
  <dcterms:created xsi:type="dcterms:W3CDTF">2011-08-29T14:32:26Z</dcterms:created>
  <dcterms:modified xsi:type="dcterms:W3CDTF">2011-09-26T13:37:47Z</dcterms:modified>
</cp:coreProperties>
</file>