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46" r:id="rId3"/>
    <p:sldId id="360" r:id="rId4"/>
    <p:sldId id="361" r:id="rId5"/>
    <p:sldId id="344" r:id="rId6"/>
    <p:sldId id="359" r:id="rId7"/>
    <p:sldId id="345" r:id="rId8"/>
    <p:sldId id="349" r:id="rId9"/>
    <p:sldId id="355" r:id="rId10"/>
    <p:sldId id="352" r:id="rId11"/>
    <p:sldId id="351" r:id="rId12"/>
    <p:sldId id="350" r:id="rId13"/>
    <p:sldId id="347" r:id="rId14"/>
    <p:sldId id="356" r:id="rId15"/>
    <p:sldId id="358" r:id="rId16"/>
    <p:sldId id="348" r:id="rId17"/>
    <p:sldId id="353" r:id="rId18"/>
    <p:sldId id="354" r:id="rId19"/>
    <p:sldId id="357" r:id="rId20"/>
    <p:sldId id="362" r:id="rId21"/>
    <p:sldId id="363" r:id="rId22"/>
    <p:sldId id="364" r:id="rId23"/>
    <p:sldId id="365" r:id="rId24"/>
    <p:sldId id="366" r:id="rId25"/>
    <p:sldId id="367" r:id="rId26"/>
    <p:sldId id="330" r:id="rId27"/>
    <p:sldId id="257" r:id="rId28"/>
    <p:sldId id="368" r:id="rId29"/>
    <p:sldId id="370" r:id="rId30"/>
    <p:sldId id="369" r:id="rId31"/>
    <p:sldId id="372" r:id="rId32"/>
    <p:sldId id="373" r:id="rId33"/>
    <p:sldId id="374" r:id="rId34"/>
    <p:sldId id="375" r:id="rId35"/>
    <p:sldId id="371" r:id="rId36"/>
    <p:sldId id="339" r:id="rId37"/>
    <p:sldId id="274" r:id="rId38"/>
    <p:sldId id="267" r:id="rId39"/>
    <p:sldId id="269" r:id="rId40"/>
    <p:sldId id="290" r:id="rId41"/>
    <p:sldId id="258" r:id="rId42"/>
    <p:sldId id="331" r:id="rId43"/>
    <p:sldId id="333" r:id="rId44"/>
    <p:sldId id="376" r:id="rId45"/>
    <p:sldId id="264" r:id="rId46"/>
    <p:sldId id="263" r:id="rId47"/>
    <p:sldId id="335" r:id="rId48"/>
    <p:sldId id="271" r:id="rId49"/>
    <p:sldId id="270" r:id="rId50"/>
    <p:sldId id="272" r:id="rId51"/>
    <p:sldId id="341" r:id="rId52"/>
    <p:sldId id="261" r:id="rId53"/>
    <p:sldId id="342" r:id="rId54"/>
    <p:sldId id="343" r:id="rId55"/>
    <p:sldId id="275"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94660"/>
  </p:normalViewPr>
  <p:slideViewPr>
    <p:cSldViewPr>
      <p:cViewPr varScale="1">
        <p:scale>
          <a:sx n="69" d="100"/>
          <a:sy n="69" d="100"/>
        </p:scale>
        <p:origin x="-108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04DF41-BE6C-4E8B-BF97-A7410BC4F7B0}" type="datetimeFigureOut">
              <a:rPr lang="en-GB" smtClean="0"/>
              <a:pPr/>
              <a:t>31/03/2013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F0C819-9361-4745-8DDA-67CDEF4FFB4B}"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GB" b="1" smtClean="0">
                <a:ea typeface="ＭＳ Ｐゴシック" pitchFamily="34" charset="-128"/>
              </a:rPr>
              <a:t>In times such as this, when a  faithless society has become an indebted, atomised, lonely, and selfish society; a faithless society has become a culturally diminished society; a faithless society has become a fatherless society and a broken family society; a faithless society has become an anti-life society, there is a desperate need for a Mordecai and an Esther – both understanding the scale and nature of that which threatens us and the necessity of a brave response which draws together the practical and the spiritual.</a:t>
            </a:r>
            <a:endParaRPr lang="en-GB" smtClean="0">
              <a:ea typeface="ＭＳ Ｐゴシック" pitchFamily="34" charset="-128"/>
            </a:endParaRPr>
          </a:p>
        </p:txBody>
      </p:sp>
      <p:sp>
        <p:nvSpPr>
          <p:cNvPr id="108548" name="Slide Number Placeholder 3"/>
          <p:cNvSpPr>
            <a:spLocks noGrp="1"/>
          </p:cNvSpPr>
          <p:nvPr>
            <p:ph type="sldNum" sz="quarter" idx="5"/>
          </p:nvPr>
        </p:nvSpPr>
        <p:spPr>
          <a:noFill/>
        </p:spPr>
        <p:txBody>
          <a:bodyPr/>
          <a:lstStyle/>
          <a:p>
            <a:fld id="{6F069E2F-FF1A-4BC3-8ABC-4E151DC8EE7B}" type="slidenum">
              <a:rPr lang="en-US" smtClean="0">
                <a:latin typeface="Arial" charset="0"/>
              </a:rPr>
              <a:pPr/>
              <a:t>19</a:t>
            </a:fld>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10B062E-AE0D-4FD8-A18A-12A5AC050BB4}" type="slidenum">
              <a:rPr lang="en-GB" smtClean="0">
                <a:latin typeface="Arial" charset="0"/>
              </a:rPr>
              <a:pPr/>
              <a:t>49</a:t>
            </a:fld>
            <a:endParaRPr lang="en-GB" smtClean="0">
              <a:latin typeface="Arial" charset="0"/>
            </a:endParaRPr>
          </a:p>
        </p:txBody>
      </p:sp>
      <p:sp>
        <p:nvSpPr>
          <p:cNvPr id="106499"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endParaRPr lang="en-GB"/>
          </a:p>
        </p:txBody>
      </p:sp>
      <p:sp>
        <p:nvSpPr>
          <p:cNvPr id="106500" name="Rectangle 3"/>
          <p:cNvSpPr>
            <a:spLocks noGrp="1" noChangeArrowheads="1"/>
          </p:cNvSpPr>
          <p:nvPr>
            <p:ph type="body"/>
          </p:nvPr>
        </p:nvSpPr>
        <p:spPr>
          <a:xfrm>
            <a:off x="685800" y="4343400"/>
            <a:ext cx="5483225" cy="4111625"/>
          </a:xfrm>
          <a:noFill/>
          <a:ln/>
        </p:spPr>
        <p:txBody>
          <a:bodyPr wrap="none" anchor="ctr"/>
          <a:lstStyle/>
          <a:p>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15DCB2E-6E57-41C3-8636-7237A6598DAC}" type="datetimeFigureOut">
              <a:rPr lang="en-GB" smtClean="0"/>
              <a:pPr/>
              <a:t>31/03/2013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C52F0-1A86-46FA-A4B9-C7D252457CF8}" type="slidenum">
              <a:rPr lang="en-GB" smtClean="0"/>
              <a:pPr/>
              <a:t>‹#›</a:t>
            </a:fld>
            <a:endParaRPr lang="en-GB"/>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15DCB2E-6E57-41C3-8636-7237A6598DAC}" type="datetimeFigureOut">
              <a:rPr lang="en-GB" smtClean="0"/>
              <a:pPr/>
              <a:t>31/03/2013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C52F0-1A86-46FA-A4B9-C7D252457CF8}" type="slidenum">
              <a:rPr lang="en-GB" smtClean="0"/>
              <a:pPr/>
              <a:t>‹#›</a:t>
            </a:fld>
            <a:endParaRPr lang="en-GB"/>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15DCB2E-6E57-41C3-8636-7237A6598DAC}" type="datetimeFigureOut">
              <a:rPr lang="en-GB" smtClean="0"/>
              <a:pPr/>
              <a:t>31/03/2013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C52F0-1A86-46FA-A4B9-C7D252457CF8}" type="slidenum">
              <a:rPr lang="en-GB" smtClean="0"/>
              <a:pPr/>
              <a:t>‹#›</a:t>
            </a:fld>
            <a:endParaRPr lang="en-GB"/>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15DCB2E-6E57-41C3-8636-7237A6598DAC}" type="datetimeFigureOut">
              <a:rPr lang="en-GB" smtClean="0"/>
              <a:pPr/>
              <a:t>31/03/2013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C52F0-1A86-46FA-A4B9-C7D252457CF8}" type="slidenum">
              <a:rPr lang="en-GB" smtClean="0"/>
              <a:pPr/>
              <a:t>‹#›</a:t>
            </a:fld>
            <a:endParaRPr lang="en-GB"/>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5DCB2E-6E57-41C3-8636-7237A6598DAC}" type="datetimeFigureOut">
              <a:rPr lang="en-GB" smtClean="0"/>
              <a:pPr/>
              <a:t>31/03/2013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C52F0-1A86-46FA-A4B9-C7D252457CF8}" type="slidenum">
              <a:rPr lang="en-GB" smtClean="0"/>
              <a:pPr/>
              <a:t>‹#›</a:t>
            </a:fld>
            <a:endParaRPr lang="en-GB"/>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15DCB2E-6E57-41C3-8636-7237A6598DAC}" type="datetimeFigureOut">
              <a:rPr lang="en-GB" smtClean="0"/>
              <a:pPr/>
              <a:t>31/03/2013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C52F0-1A86-46FA-A4B9-C7D252457CF8}" type="slidenum">
              <a:rPr lang="en-GB" smtClean="0"/>
              <a:pPr/>
              <a:t>‹#›</a:t>
            </a:fld>
            <a:endParaRPr lang="en-GB"/>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15DCB2E-6E57-41C3-8636-7237A6598DAC}" type="datetimeFigureOut">
              <a:rPr lang="en-GB" smtClean="0"/>
              <a:pPr/>
              <a:t>31/03/2013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DAC52F0-1A86-46FA-A4B9-C7D252457CF8}" type="slidenum">
              <a:rPr lang="en-GB" smtClean="0"/>
              <a:pPr/>
              <a:t>‹#›</a:t>
            </a:fld>
            <a:endParaRPr lang="en-GB"/>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15DCB2E-6E57-41C3-8636-7237A6598DAC}" type="datetimeFigureOut">
              <a:rPr lang="en-GB" smtClean="0"/>
              <a:pPr/>
              <a:t>31/03/2013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AC52F0-1A86-46FA-A4B9-C7D252457CF8}" type="slidenum">
              <a:rPr lang="en-GB" smtClean="0"/>
              <a:pPr/>
              <a:t>‹#›</a:t>
            </a:fld>
            <a:endParaRPr lang="en-GB"/>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DCB2E-6E57-41C3-8636-7237A6598DAC}" type="datetimeFigureOut">
              <a:rPr lang="en-GB" smtClean="0"/>
              <a:pPr/>
              <a:t>31/03/2013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DAC52F0-1A86-46FA-A4B9-C7D252457CF8}" type="slidenum">
              <a:rPr lang="en-GB" smtClean="0"/>
              <a:pPr/>
              <a:t>‹#›</a:t>
            </a:fld>
            <a:endParaRPr lang="en-GB"/>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5DCB2E-6E57-41C3-8636-7237A6598DAC}" type="datetimeFigureOut">
              <a:rPr lang="en-GB" smtClean="0"/>
              <a:pPr/>
              <a:t>31/03/2013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C52F0-1A86-46FA-A4B9-C7D252457CF8}" type="slidenum">
              <a:rPr lang="en-GB" smtClean="0"/>
              <a:pPr/>
              <a:t>‹#›</a:t>
            </a:fld>
            <a:endParaRPr lang="en-GB"/>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5DCB2E-6E57-41C3-8636-7237A6598DAC}" type="datetimeFigureOut">
              <a:rPr lang="en-GB" smtClean="0"/>
              <a:pPr/>
              <a:t>31/03/2013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C52F0-1A86-46FA-A4B9-C7D252457CF8}" type="slidenum">
              <a:rPr lang="en-GB" smtClean="0"/>
              <a:pPr/>
              <a:t>‹#›</a:t>
            </a:fld>
            <a:endParaRPr lang="en-GB"/>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DCB2E-6E57-41C3-8636-7237A6598DAC}" type="datetimeFigureOut">
              <a:rPr lang="en-GB" smtClean="0"/>
              <a:pPr/>
              <a:t>31/03/2013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C52F0-1A86-46FA-A4B9-C7D252457CF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8" Type="http://schemas.openxmlformats.org/officeDocument/2006/relationships/hyperlink" Target="http://www.nytimes.com/2013/03/15/world/asia/beijing-cautions-new-pope-on-meddling-in-china.html?ref=world&amp;_r=0" TargetMode="External"/><Relationship Id="rId13" Type="http://schemas.openxmlformats.org/officeDocument/2006/relationships/hyperlink" Target="http://morningstarnews.org/2013/02/persecution-rises-in-china-as-plan-begins-to-end-house-churches/" TargetMode="External"/><Relationship Id="rId3" Type="http://schemas.openxmlformats.org/officeDocument/2006/relationships/hyperlink" Target="http://www.washingtonpost.com/world/middle_east/islamic-law-comes-to-rebel-held-syria/2013/03/19/b310532e-90af-11e2-bdea-e32ad90da239_story.html" TargetMode="External"/><Relationship Id="rId7" Type="http://schemas.openxmlformats.org/officeDocument/2006/relationships/hyperlink" Target="http://www.nytimes.com/2013/03/14/world/asia/family-of-chinese-activist-chen-guangcheng-said-to-be-harassed.html?ref=world" TargetMode="External"/><Relationship Id="rId12" Type="http://schemas.openxmlformats.org/officeDocument/2006/relationships/hyperlink" Target="http://www.chinaaid.org/2013/03/a-house-church-in-xinjiang-was-raided.html?utm_source=feedburner&amp;utm_medium=email&amp;utm_campaign=Feed:+ChinaAid+(China+Aid)" TargetMode="External"/><Relationship Id="rId2" Type="http://schemas.openxmlformats.org/officeDocument/2006/relationships/hyperlink" Target="http://www.nationalreview.com/corner/340216/silent-exodus-syria-s-christians-nina-shea" TargetMode="External"/><Relationship Id="rId1" Type="http://schemas.openxmlformats.org/officeDocument/2006/relationships/slideLayout" Target="../slideLayouts/slideLayout7.xml"/><Relationship Id="rId6" Type="http://schemas.openxmlformats.org/officeDocument/2006/relationships/hyperlink" Target="http://www.nationalreview.com/corner/340939/tanzania-too-christians-threatened-islamist-violence-easter-nina-shea" TargetMode="External"/><Relationship Id="rId11" Type="http://schemas.openxmlformats.org/officeDocument/2006/relationships/hyperlink" Target="http://www.voanews.com/content/muslim-group-condemns-violence-in-burma/1627495.html" TargetMode="External"/><Relationship Id="rId5" Type="http://schemas.openxmlformats.org/officeDocument/2006/relationships/hyperlink" Target="http://www.upi.com/Top_News/World-News/2013/03/18/Priest-Boko-Haram-destroyed-50-churches/UPI-46881363613632/" TargetMode="External"/><Relationship Id="rId10" Type="http://schemas.openxmlformats.org/officeDocument/2006/relationships/hyperlink" Target="http://www.queme.net/eng/index_detail.php?numb=2027" TargetMode="External"/><Relationship Id="rId4" Type="http://schemas.openxmlformats.org/officeDocument/2006/relationships/hyperlink" Target="http://us6.campaign-archive1.com/?u=7ec6d7eb2533a90581f839110&amp;id=1118f4eb23&amp;e=7ff9d87956" TargetMode="External"/><Relationship Id="rId9" Type="http://schemas.openxmlformats.org/officeDocument/2006/relationships/hyperlink" Target="http://www.thegatewaypundit.com/2013/03/indonesian-officials-destroy-church-in-front-of-worshippers-as-muslims-egg-them-o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www.becketfund.org/azerbaijan-mosque-loses-eight-year-struggle-for-religious-freedom/" TargetMode="External"/><Relationship Id="rId13" Type="http://schemas.openxmlformats.org/officeDocument/2006/relationships/hyperlink" Target="http://www.theatlantic.com/international/archive/2013/03/mcmecca-the-strange-alliance-of-clerics-and-businessmen-in-saudi-arabia/274146/" TargetMode="External"/><Relationship Id="rId18" Type="http://schemas.openxmlformats.org/officeDocument/2006/relationships/hyperlink" Target="http://www.independent.co.uk/news/world/middle-east/the-photos-saudi-arabia-doesnt-want-seen--and-proof-islams-most-holy-relics-are-being-demolished-in-mecca-8536968.html" TargetMode="External"/><Relationship Id="rId3" Type="http://schemas.openxmlformats.org/officeDocument/2006/relationships/hyperlink" Target="http://www.reuters.com/article/2013/01/23/us-malaysia-election-bibles-idUSBRE90M0JF20130123" TargetMode="External"/><Relationship Id="rId21" Type="http://schemas.openxmlformats.org/officeDocument/2006/relationships/hyperlink" Target="http://www.currenttrends.org/research/detail/what-is-a-constitution-anyway" TargetMode="External"/><Relationship Id="rId7" Type="http://schemas.openxmlformats.org/officeDocument/2006/relationships/hyperlink" Target="http://www.thejakartapost.com/news/2013/01/31/comments-man-gets-5-years-insulting-islam.html" TargetMode="External"/><Relationship Id="rId12" Type="http://schemas.openxmlformats.org/officeDocument/2006/relationships/hyperlink" Target="http://www.huffingtonpost.com/lela-gilbert/iraqs-endangered-christia_b_2940042.html" TargetMode="External"/><Relationship Id="rId17" Type="http://schemas.openxmlformats.org/officeDocument/2006/relationships/hyperlink" Target="http://www.aina.org/news/20130317132951.htm" TargetMode="External"/><Relationship Id="rId2" Type="http://schemas.openxmlformats.org/officeDocument/2006/relationships/hyperlink" Target="http://www.chinaaid.org/2013/01/2012s-top-10-cases-of-persecution-of.html" TargetMode="External"/><Relationship Id="rId16" Type="http://schemas.openxmlformats.org/officeDocument/2006/relationships/hyperlink" Target="http://www.bpnews.net/BPnews.asp?ID=39900" TargetMode="External"/><Relationship Id="rId20" Type="http://schemas.openxmlformats.org/officeDocument/2006/relationships/hyperlink" Target="http://www.foxnews.com/world/2013/01/16/egyptian-court-sentences-entire-family-to-15-years-for-converting-to/" TargetMode="External"/><Relationship Id="rId1" Type="http://schemas.openxmlformats.org/officeDocument/2006/relationships/slideLayout" Target="../slideLayouts/slideLayout7.xml"/><Relationship Id="rId6" Type="http://schemas.openxmlformats.org/officeDocument/2006/relationships/hyperlink" Target="http://www.asianews.it/news-en/Carmelite-monastery-and-Church-property-targeted,-archbishop-of-Hanoi-says-26850.html" TargetMode="External"/><Relationship Id="rId11" Type="http://schemas.openxmlformats.org/officeDocument/2006/relationships/hyperlink" Target="http://morningstarnews.org/2013/03/torture-likely-led-to-death-of-egyptian-christian-in-libya-sources-say/" TargetMode="External"/><Relationship Id="rId5" Type="http://schemas.openxmlformats.org/officeDocument/2006/relationships/hyperlink" Target="http://morningstarnews.org/2013/01/vietnams-new-religion-decree-termed-a-step-backward/" TargetMode="External"/><Relationship Id="rId15" Type="http://schemas.openxmlformats.org/officeDocument/2006/relationships/hyperlink" Target="http://www.bic.org/news/un-special-rapporteur-freedom-religion-or-belief-discusses-new-report-violence-against-bahais-iran" TargetMode="External"/><Relationship Id="rId10" Type="http://schemas.openxmlformats.org/officeDocument/2006/relationships/hyperlink" Target="http://standpointmag.co.uk/node/4905/full" TargetMode="External"/><Relationship Id="rId19" Type="http://schemas.openxmlformats.org/officeDocument/2006/relationships/hyperlink" Target="http://www.aina.org/news/20130218170645.htm" TargetMode="External"/><Relationship Id="rId4" Type="http://schemas.openxmlformats.org/officeDocument/2006/relationships/hyperlink" Target="http://www.religiontoday.com/blog/two-north-korean-christians-killed-for-their-faith.html" TargetMode="External"/><Relationship Id="rId9" Type="http://schemas.openxmlformats.org/officeDocument/2006/relationships/hyperlink" Target="http://www.amnesty.org/en/news/egypt-s-coptic-christians-must-be-protected-sectarian-violence-2013-03-27" TargetMode="External"/><Relationship Id="rId14" Type="http://schemas.openxmlformats.org/officeDocument/2006/relationships/hyperlink" Target="http://www.aina.org/news/20130322025710.htm" TargetMode="External"/><Relationship Id="rId22" Type="http://schemas.openxmlformats.org/officeDocument/2006/relationships/hyperlink" Target="http://www.fides.org/aree/news/newsdet.php?idnews=33171&amp;lan=eng"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fides.org/en/news/33372-ASIA_PAKISTAN_Religious_and_civil_society_it_is_urgent_to_revise_the_law_of_blasphemy" TargetMode="External"/><Relationship Id="rId13" Type="http://schemas.openxmlformats.org/officeDocument/2006/relationships/hyperlink" Target="http://www.aina.org/news/20130205165312.htm" TargetMode="External"/><Relationship Id="rId3" Type="http://schemas.openxmlformats.org/officeDocument/2006/relationships/hyperlink" Target="http://www.gatestoneinstitute.org/3563/yemen-christians" TargetMode="External"/><Relationship Id="rId7" Type="http://schemas.openxmlformats.org/officeDocument/2006/relationships/hyperlink" Target="http://www.forum18.org/Archive.php?article_id=1813%20&#8211;%20there%20has%20to%20be%20a%20shorter%20version%20of%20this%20article%20somewhere%20online.%20" TargetMode="External"/><Relationship Id="rId12" Type="http://schemas.openxmlformats.org/officeDocument/2006/relationships/hyperlink" Target="http://www.washingtonpost.com/world/asia_pacific/thousands-of-shiites-in-pakistan-protest-bombing-that-targeted-sect-and-killed-89/2013/02/18/92cc8cce-79f1-11e2-82e8-61a46c2cde3d_story.html" TargetMode="External"/><Relationship Id="rId2" Type="http://schemas.openxmlformats.org/officeDocument/2006/relationships/hyperlink" Target="http://www.hudson.org/index.cfm?fuseaction=publication_details&amp;id=9457" TargetMode="External"/><Relationship Id="rId1" Type="http://schemas.openxmlformats.org/officeDocument/2006/relationships/slideLayout" Target="../slideLayouts/slideLayout7.xml"/><Relationship Id="rId6" Type="http://schemas.openxmlformats.org/officeDocument/2006/relationships/hyperlink" Target="http://online.wsj.com/article/SB10001424127887324392804578358492194037734.html" TargetMode="External"/><Relationship Id="rId11" Type="http://schemas.openxmlformats.org/officeDocument/2006/relationships/hyperlink" Target="http://morningstarnews.org/2013/02/violence-against-christians-spreading-in-india/" TargetMode="External"/><Relationship Id="rId5" Type="http://schemas.openxmlformats.org/officeDocument/2006/relationships/hyperlink" Target="http://www.nationalreview.com/corner/338864/iran-s-religious-crackdown-paul-marshall" TargetMode="External"/><Relationship Id="rId10" Type="http://schemas.openxmlformats.org/officeDocument/2006/relationships/hyperlink" Target="http://ahmadiyyatimes.blogspot.com/2013/02/bangladesh-20000-strong-mob-attacks.html" TargetMode="External"/><Relationship Id="rId4" Type="http://schemas.openxmlformats.org/officeDocument/2006/relationships/hyperlink" Target="http://www.islamicpluralism.org/2183/attacks-on-sufi-mystics-warn-of-wider-islamist" TargetMode="External"/><Relationship Id="rId9" Type="http://schemas.openxmlformats.org/officeDocument/2006/relationships/hyperlink" Target="http://afpak.foreignpolicy.com/posts/2013/02/19/almost_90_killed_in_attack_targeting_pakistans_shia_muslims" TargetMode="External"/><Relationship Id="rId14" Type="http://schemas.openxmlformats.org/officeDocument/2006/relationships/hyperlink" Target="http://www.forum18.org/Archive.php?article_id=1798"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9.xml"/><Relationship Id="rId1" Type="http://schemas.openxmlformats.org/officeDocument/2006/relationships/video" Target="file:///E:\In%20memory%20of%20Shahbaz%20Bhati.wm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alpha val="28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6000" b="1" dirty="0" smtClean="0">
                <a:effectLst>
                  <a:reflection blurRad="6350" stA="55000" endA="300" endPos="45500" dir="5400000" sy="-100000" algn="bl" rotWithShape="0"/>
                </a:effectLst>
              </a:rPr>
              <a:t>Issues Facing Christians Today</a:t>
            </a:r>
            <a:endParaRPr lang="en-GB" sz="6000" b="1" dirty="0">
              <a:effectLst>
                <a:reflection blurRad="6350" stA="55000" endA="300" endPos="45500" dir="5400000" sy="-100000" algn="bl" rotWithShape="0"/>
              </a:effectLst>
            </a:endParaRPr>
          </a:p>
        </p:txBody>
      </p:sp>
      <p:sp>
        <p:nvSpPr>
          <p:cNvPr id="3" name="Subtitle 2"/>
          <p:cNvSpPr>
            <a:spLocks noGrp="1"/>
          </p:cNvSpPr>
          <p:nvPr>
            <p:ph type="subTitle" idx="1"/>
          </p:nvPr>
        </p:nvSpPr>
        <p:spPr>
          <a:xfrm>
            <a:off x="1403648" y="4149080"/>
            <a:ext cx="6400800" cy="1752600"/>
          </a:xfrm>
        </p:spPr>
        <p:txBody>
          <a:bodyPr/>
          <a:lstStyle/>
          <a:p>
            <a:r>
              <a:rPr lang="en-GB" dirty="0" smtClean="0"/>
              <a:t>Joel’s Bar:</a:t>
            </a:r>
          </a:p>
          <a:p>
            <a:r>
              <a:rPr lang="en-GB" dirty="0" smtClean="0"/>
              <a:t>Celebrate 2013</a:t>
            </a:r>
          </a:p>
          <a:p>
            <a:r>
              <a:rPr lang="en-GB" dirty="0" smtClean="0">
                <a:solidFill>
                  <a:schemeClr val="tx2"/>
                </a:solidFill>
              </a:rPr>
              <a:t>www.davidalton.net</a:t>
            </a:r>
            <a:endParaRPr lang="en-GB" dirty="0">
              <a:solidFill>
                <a:schemeClr val="tx2"/>
              </a:solidFill>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t3.gstatic.com/images?q=tbn:ANd9GcT3c7dr01MsTeJo0dh8yhzVTRZS4vhdIhMYKi_v1DHjOu6orCAuRtj_BBNy"/>
          <p:cNvPicPr>
            <a:picLocks noChangeAspect="1" noChangeArrowheads="1"/>
          </p:cNvPicPr>
          <p:nvPr/>
        </p:nvPicPr>
        <p:blipFill>
          <a:blip r:embed="rId2" cstate="print"/>
          <a:srcRect/>
          <a:stretch>
            <a:fillRect/>
          </a:stretch>
        </p:blipFill>
        <p:spPr bwMode="auto">
          <a:xfrm>
            <a:off x="1619672" y="4509120"/>
            <a:ext cx="5638800" cy="1914525"/>
          </a:xfrm>
          <a:prstGeom prst="rect">
            <a:avLst/>
          </a:prstGeom>
          <a:noFill/>
          <a:ln w="9525">
            <a:noFill/>
            <a:miter lim="800000"/>
            <a:headEnd/>
            <a:tailEnd/>
          </a:ln>
        </p:spPr>
      </p:pic>
      <p:sp>
        <p:nvSpPr>
          <p:cNvPr id="72707" name="Title 3"/>
          <p:cNvSpPr>
            <a:spLocks noGrp="1"/>
          </p:cNvSpPr>
          <p:nvPr>
            <p:ph type="title"/>
          </p:nvPr>
        </p:nvSpPr>
        <p:spPr>
          <a:xfrm>
            <a:off x="457200" y="274638"/>
            <a:ext cx="8229600" cy="4449762"/>
          </a:xfrm>
        </p:spPr>
        <p:txBody>
          <a:bodyPr>
            <a:normAutofit fontScale="90000"/>
          </a:bodyPr>
          <a:lstStyle/>
          <a:p>
            <a:r>
              <a:rPr lang="en-GB" sz="2800" b="1" smtClean="0">
                <a:solidFill>
                  <a:schemeClr val="bg1"/>
                </a:solidFill>
                <a:ea typeface="ＭＳ Ｐゴシック" pitchFamily="34" charset="-128"/>
              </a:rPr>
              <a:t/>
            </a:r>
            <a:br>
              <a:rPr lang="en-GB" sz="2800" b="1" smtClean="0">
                <a:solidFill>
                  <a:schemeClr val="bg1"/>
                </a:solidFill>
                <a:ea typeface="ＭＳ Ｐゴシック" pitchFamily="34" charset="-128"/>
              </a:rPr>
            </a:br>
            <a:r>
              <a:rPr lang="en-GB" sz="2800" b="1" smtClean="0">
                <a:solidFill>
                  <a:schemeClr val="bg1"/>
                </a:solidFill>
                <a:ea typeface="ＭＳ Ｐゴシック" pitchFamily="34" charset="-128"/>
              </a:rPr>
              <a:t/>
            </a:r>
            <a:br>
              <a:rPr lang="en-GB" sz="2800" b="1" smtClean="0">
                <a:solidFill>
                  <a:schemeClr val="bg1"/>
                </a:solidFill>
                <a:ea typeface="ＭＳ Ｐゴシック" pitchFamily="34" charset="-128"/>
              </a:rPr>
            </a:br>
            <a:r>
              <a:rPr lang="en-GB" sz="2800" b="1" smtClean="0">
                <a:solidFill>
                  <a:schemeClr val="bg1"/>
                </a:solidFill>
                <a:ea typeface="ＭＳ Ｐゴシック" pitchFamily="34" charset="-128"/>
              </a:rPr>
              <a:t>Last year, Samaritans answered 4.6 million calls from people in despair, which is one call every seven seconds.  Samaritans say that ‘</a:t>
            </a:r>
            <a:r>
              <a:rPr lang="en-GB" sz="2800" b="1" i="1" smtClean="0">
                <a:solidFill>
                  <a:schemeClr val="bg1"/>
                </a:solidFill>
                <a:ea typeface="ＭＳ Ｐゴシック" pitchFamily="34" charset="-128"/>
              </a:rPr>
              <a:t>A conservative estimate is that there are 24,000 cases of attempted suicide by adolescents (10-19 years) each year in England and Wales, which is one attempt every 20 minutes” </a:t>
            </a:r>
            <a:r>
              <a:rPr lang="en-GB" sz="2800" b="1" smtClean="0">
                <a:solidFill>
                  <a:schemeClr val="bg1"/>
                </a:solidFill>
                <a:ea typeface="ＭＳ Ｐゴシック" pitchFamily="34" charset="-128"/>
              </a:rPr>
              <a:t>As they grow up suicide accounts for 20 per cent of all deaths among young people aged 15 to 24</a:t>
            </a:r>
            <a:r>
              <a:rPr lang="en-GB" smtClean="0">
                <a:ea typeface="ＭＳ Ｐゴシック" pitchFamily="34" charset="-128"/>
              </a:rPr>
              <a:t/>
            </a:r>
            <a:br>
              <a:rPr lang="en-GB" smtClean="0">
                <a:ea typeface="ＭＳ Ｐゴシック" pitchFamily="34" charset="-128"/>
              </a:rPr>
            </a:br>
            <a:endParaRPr lang="en-GB" smtClean="0">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274638"/>
            <a:ext cx="8229600" cy="3763962"/>
          </a:xfrm>
        </p:spPr>
        <p:txBody>
          <a:bodyPr/>
          <a:lstStyle/>
          <a:p>
            <a:r>
              <a:rPr lang="en-GB" sz="2000" b="1" smtClean="0">
                <a:solidFill>
                  <a:schemeClr val="bg1"/>
                </a:solidFill>
                <a:ea typeface="ＭＳ Ｐゴシック" pitchFamily="34" charset="-128"/>
              </a:rPr>
              <a:t>1 million elderly living in toxic loneliness, don’t see a friend or a neighbour during the course of a typical week;  </a:t>
            </a:r>
            <a:r>
              <a:rPr lang="en-GB" sz="2000" smtClean="0">
                <a:solidFill>
                  <a:schemeClr val="bg1"/>
                </a:solidFill>
                <a:ea typeface="ＭＳ Ｐゴシック" pitchFamily="34" charset="-128"/>
              </a:rPr>
              <a:t/>
            </a:r>
            <a:br>
              <a:rPr lang="en-GB" sz="2000" smtClean="0">
                <a:solidFill>
                  <a:schemeClr val="bg1"/>
                </a:solidFill>
                <a:ea typeface="ＭＳ Ｐゴシック" pitchFamily="34" charset="-128"/>
              </a:rPr>
            </a:br>
            <a:r>
              <a:rPr lang="en-GB" sz="2000" smtClean="0">
                <a:solidFill>
                  <a:schemeClr val="bg1"/>
                </a:solidFill>
                <a:ea typeface="ＭＳ Ｐゴシック" pitchFamily="34" charset="-128"/>
              </a:rPr>
              <a:t>26% of British households comprise just one person and on present trends, by 2016, 36% of all homes will be inhabited by a single person – a trend accelerated by family breakdown and phenomenal divorce rates – the highest in Europe. </a:t>
            </a:r>
            <a:br>
              <a:rPr lang="en-GB" sz="2000" smtClean="0">
                <a:solidFill>
                  <a:schemeClr val="bg1"/>
                </a:solidFill>
                <a:ea typeface="ＭＳ Ｐゴシック" pitchFamily="34" charset="-128"/>
              </a:rPr>
            </a:br>
            <a:endParaRPr lang="en-GB" sz="2000" smtClean="0">
              <a:solidFill>
                <a:schemeClr val="bg1"/>
              </a:solidFill>
              <a:ea typeface="ＭＳ Ｐゴシック" pitchFamily="34" charset="-128"/>
            </a:endParaRPr>
          </a:p>
        </p:txBody>
      </p:sp>
      <p:pic>
        <p:nvPicPr>
          <p:cNvPr id="70659" name="Picture 2" descr="http://cache2.artprintimages.com/p/LRG/26/2681/ANIUD00Z/art-print/elderly-woman-sitting-alone-by-open-window.jpg"/>
          <p:cNvPicPr>
            <a:picLocks noChangeAspect="1" noChangeArrowheads="1"/>
          </p:cNvPicPr>
          <p:nvPr/>
        </p:nvPicPr>
        <p:blipFill>
          <a:blip r:embed="rId2" cstate="print"/>
          <a:srcRect/>
          <a:stretch>
            <a:fillRect/>
          </a:stretch>
        </p:blipFill>
        <p:spPr bwMode="auto">
          <a:xfrm>
            <a:off x="1547664" y="3356992"/>
            <a:ext cx="6172200" cy="29972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normAutofit fontScale="90000"/>
          </a:bodyPr>
          <a:lstStyle/>
          <a:p>
            <a:r>
              <a:rPr lang="en-GB" b="1" i="1" smtClean="0">
                <a:ea typeface="ＭＳ Ｐゴシック" pitchFamily="34" charset="-128"/>
              </a:rPr>
              <a:t>How we treat the elderly: better off dead</a:t>
            </a:r>
            <a:endParaRPr lang="en-GB" smtClean="0">
              <a:ea typeface="ＭＳ Ｐゴシック" pitchFamily="34" charset="-128"/>
            </a:endParaRPr>
          </a:p>
        </p:txBody>
      </p:sp>
      <p:sp>
        <p:nvSpPr>
          <p:cNvPr id="71683" name="Rectangle 1"/>
          <p:cNvSpPr>
            <a:spLocks noChangeArrowheads="1"/>
          </p:cNvSpPr>
          <p:nvPr/>
        </p:nvSpPr>
        <p:spPr bwMode="auto">
          <a:xfrm>
            <a:off x="3203848" y="1988840"/>
            <a:ext cx="5040313" cy="3416300"/>
          </a:xfrm>
          <a:prstGeom prst="rect">
            <a:avLst/>
          </a:prstGeom>
          <a:noFill/>
          <a:ln w="9525">
            <a:noFill/>
            <a:miter lim="800000"/>
            <a:headEnd/>
            <a:tailEnd/>
          </a:ln>
        </p:spPr>
        <p:txBody>
          <a:bodyPr anchor="ctr">
            <a:spAutoFit/>
          </a:bodyPr>
          <a:lstStyle/>
          <a:p>
            <a:pPr eaLnBrk="0" hangingPunct="0"/>
            <a:r>
              <a:rPr lang="en-GB" sz="2400" i="1" dirty="0">
                <a:latin typeface="Calibri" pitchFamily="34" charset="0"/>
              </a:rPr>
              <a:t>“</a:t>
            </a:r>
            <a:r>
              <a:rPr lang="en-GB" sz="2400" i="1" dirty="0">
                <a:solidFill>
                  <a:schemeClr val="bg1"/>
                </a:solidFill>
                <a:latin typeface="Calibri" pitchFamily="34" charset="0"/>
              </a:rPr>
              <a:t>why”</a:t>
            </a:r>
            <a:r>
              <a:rPr lang="en-GB" sz="2400" dirty="0">
                <a:solidFill>
                  <a:schemeClr val="bg1"/>
                </a:solidFill>
                <a:latin typeface="Calibri" pitchFamily="34" charset="0"/>
              </a:rPr>
              <a:t>  Mother Teresa asked </a:t>
            </a:r>
            <a:r>
              <a:rPr lang="en-GB" sz="2400" i="1" dirty="0">
                <a:solidFill>
                  <a:schemeClr val="bg1"/>
                </a:solidFill>
                <a:latin typeface="Calibri" pitchFamily="34" charset="0"/>
              </a:rPr>
              <a:t>“does everyone sit looking at the door?”</a:t>
            </a:r>
            <a:r>
              <a:rPr lang="en-GB" sz="2400" dirty="0">
                <a:solidFill>
                  <a:schemeClr val="bg1"/>
                </a:solidFill>
                <a:latin typeface="Calibri" pitchFamily="34" charset="0"/>
              </a:rPr>
              <a:t> </a:t>
            </a:r>
          </a:p>
          <a:p>
            <a:pPr eaLnBrk="0" hangingPunct="0"/>
            <a:endParaRPr lang="en-GB" sz="2400" dirty="0">
              <a:solidFill>
                <a:schemeClr val="bg1"/>
              </a:solidFill>
            </a:endParaRPr>
          </a:p>
          <a:p>
            <a:pPr eaLnBrk="0" hangingPunct="0"/>
            <a:r>
              <a:rPr lang="en-GB" sz="2400" dirty="0">
                <a:solidFill>
                  <a:schemeClr val="bg1"/>
                </a:solidFill>
                <a:latin typeface="Times New Roman" pitchFamily="18" charset="0"/>
              </a:rPr>
              <a:t>She received the reply </a:t>
            </a:r>
            <a:r>
              <a:rPr lang="en-GB" sz="2400" i="1" dirty="0">
                <a:solidFill>
                  <a:schemeClr val="bg1"/>
                </a:solidFill>
                <a:latin typeface="Calibri" pitchFamily="34" charset="0"/>
              </a:rPr>
              <a:t>“It is because they are looking for the relatives who never come to visit them and who have no time for them”. </a:t>
            </a:r>
            <a:r>
              <a:rPr lang="en-GB" sz="2400" dirty="0">
                <a:solidFill>
                  <a:schemeClr val="bg1"/>
                </a:solidFill>
                <a:latin typeface="Calibri" pitchFamily="34" charset="0"/>
              </a:rPr>
              <a:t>Care and kill should never be used as synonyms and have no place in the healer’s art.</a:t>
            </a:r>
            <a:endParaRPr lang="en-GB" sz="2400" dirty="0">
              <a:solidFill>
                <a:schemeClr val="bg1"/>
              </a:solidFill>
            </a:endParaRPr>
          </a:p>
        </p:txBody>
      </p:sp>
      <p:pic>
        <p:nvPicPr>
          <p:cNvPr id="71684" name="Picture 3" descr="http://1.bp.blogspot.com/-CxjP2JLKH_U/UDc-76KchqI/AAAAAAAAAmU/hzzC8yx_Ytg/s320/img_126427_3017002_0-771158.jpg"/>
          <p:cNvPicPr>
            <a:picLocks noChangeAspect="1" noChangeArrowheads="1"/>
          </p:cNvPicPr>
          <p:nvPr/>
        </p:nvPicPr>
        <p:blipFill>
          <a:blip r:embed="rId2" cstate="print"/>
          <a:srcRect/>
          <a:stretch>
            <a:fillRect/>
          </a:stretch>
        </p:blipFill>
        <p:spPr bwMode="auto">
          <a:xfrm>
            <a:off x="539552" y="1556792"/>
            <a:ext cx="2419350" cy="3048000"/>
          </a:xfrm>
          <a:prstGeom prst="rect">
            <a:avLst/>
          </a:prstGeom>
          <a:noFill/>
          <a:ln w="9525">
            <a:noFill/>
            <a:miter lim="800000"/>
            <a:headEnd/>
            <a:tailEnd/>
          </a:ln>
        </p:spPr>
      </p:pic>
      <p:pic>
        <p:nvPicPr>
          <p:cNvPr id="71685" name="Picture 4" descr="https://encrypted-tbn3.gstatic.com/images?q=tbn:ANd9GcTItBgtBNquhy0HfLzmtcw2NeUOX8t3VvN22R_TVmvuLOltQiZG"/>
          <p:cNvPicPr>
            <a:picLocks noChangeAspect="1" noChangeArrowheads="1"/>
          </p:cNvPicPr>
          <p:nvPr/>
        </p:nvPicPr>
        <p:blipFill>
          <a:blip r:embed="rId3" cstate="print"/>
          <a:srcRect/>
          <a:stretch>
            <a:fillRect/>
          </a:stretch>
        </p:blipFill>
        <p:spPr bwMode="auto">
          <a:xfrm>
            <a:off x="6876256" y="5157192"/>
            <a:ext cx="1971675" cy="1368152"/>
          </a:xfrm>
          <a:prstGeom prst="rect">
            <a:avLst/>
          </a:prstGeom>
          <a:noFill/>
          <a:ln w="9525">
            <a:noFill/>
            <a:miter lim="800000"/>
            <a:headEnd/>
            <a:tailEnd/>
          </a:ln>
          <a:effectLst>
            <a:softEdge rad="127000"/>
          </a:effectLst>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1"/>
          </p:nvPr>
        </p:nvSpPr>
        <p:spPr>
          <a:xfrm>
            <a:off x="467544" y="548680"/>
            <a:ext cx="8229600" cy="5745163"/>
          </a:xfrm>
        </p:spPr>
        <p:txBody>
          <a:bodyPr/>
          <a:lstStyle/>
          <a:p>
            <a:r>
              <a:rPr lang="en-US" i="1" smtClean="0">
                <a:solidFill>
                  <a:schemeClr val="bg1"/>
                </a:solidFill>
                <a:ea typeface="ＭＳ Ｐゴシック" pitchFamily="34" charset="-128"/>
              </a:rPr>
              <a:t>“If you’re demented, you’re wasting people’s lives - your family’s lives - and you’re wasting the resources of the NHS…</a:t>
            </a:r>
            <a:r>
              <a:rPr lang="en-GB" i="1" smtClean="0">
                <a:solidFill>
                  <a:schemeClr val="bg1"/>
                </a:solidFill>
                <a:ea typeface="ＭＳ Ｐゴシック" pitchFamily="34" charset="-128"/>
              </a:rPr>
              <a:t> putting it rather brutally, you’d be licensing people to put others down.”</a:t>
            </a:r>
            <a:endParaRPr lang="en-GB" smtClean="0">
              <a:solidFill>
                <a:schemeClr val="bg1"/>
              </a:solidFill>
              <a:ea typeface="ＭＳ Ｐゴシック" pitchFamily="34" charset="-128"/>
            </a:endParaRPr>
          </a:p>
          <a:p>
            <a:r>
              <a:rPr lang="en-US" i="1" smtClean="0">
                <a:solidFill>
                  <a:schemeClr val="bg1"/>
                </a:solidFill>
                <a:ea typeface="ＭＳ Ｐゴシック" pitchFamily="34" charset="-128"/>
              </a:rPr>
              <a:t>.</a:t>
            </a:r>
            <a:br>
              <a:rPr lang="en-US" i="1" smtClean="0">
                <a:solidFill>
                  <a:schemeClr val="bg1"/>
                </a:solidFill>
                <a:ea typeface="ＭＳ Ｐゴシック" pitchFamily="34" charset="-128"/>
              </a:rPr>
            </a:br>
            <a:endParaRPr lang="en-US" b="1" smtClean="0">
              <a:solidFill>
                <a:schemeClr val="bg1"/>
              </a:solidFill>
              <a:ea typeface="ＭＳ Ｐゴシック" pitchFamily="34" charset="-128"/>
            </a:endParaRPr>
          </a:p>
          <a:p>
            <a:pPr algn="r"/>
            <a:r>
              <a:rPr lang="en-US" b="1" smtClean="0">
                <a:solidFill>
                  <a:schemeClr val="bg1"/>
                </a:solidFill>
                <a:ea typeface="ＭＳ Ｐゴシック" pitchFamily="34" charset="-128"/>
              </a:rPr>
              <a:t>- Baroness Warnock,</a:t>
            </a:r>
          </a:p>
          <a:p>
            <a:pPr algn="r"/>
            <a:r>
              <a:rPr lang="en-US" b="1" smtClean="0">
                <a:solidFill>
                  <a:schemeClr val="bg1"/>
                </a:solidFill>
                <a:ea typeface="ＭＳ Ｐゴシック" pitchFamily="34" charset="-128"/>
              </a:rPr>
              <a:t> The               </a:t>
            </a:r>
            <a:r>
              <a:rPr lang="en-US" b="1" smtClean="0">
                <a:ea typeface="ＭＳ Ｐゴシック" pitchFamily="34" charset="-128"/>
              </a:rPr>
              <a:t>October 10</a:t>
            </a:r>
            <a:r>
              <a:rPr lang="en-US" b="1" baseline="30000" smtClean="0">
                <a:ea typeface="ＭＳ Ｐゴシック" pitchFamily="34" charset="-128"/>
              </a:rPr>
              <a:t>th</a:t>
            </a:r>
            <a:r>
              <a:rPr lang="en-US" b="1" smtClean="0">
                <a:ea typeface="ＭＳ Ｐゴシック" pitchFamily="34" charset="-128"/>
              </a:rPr>
              <a:t> </a:t>
            </a:r>
            <a:r>
              <a:rPr lang="en-US" sz="2000" b="1" smtClean="0">
                <a:ea typeface="ＭＳ Ｐゴシック" pitchFamily="34" charset="-128"/>
              </a:rPr>
              <a:t>2008</a:t>
            </a:r>
            <a:endParaRPr lang="en-GB" smtClean="0">
              <a:ea typeface="ＭＳ Ｐゴシック" pitchFamily="34" charset="-128"/>
            </a:endParaRPr>
          </a:p>
          <a:p>
            <a:endParaRPr lang="en-GB" smtClean="0">
              <a:ea typeface="ＭＳ Ｐゴシック" pitchFamily="34" charset="-128"/>
            </a:endParaRPr>
          </a:p>
        </p:txBody>
      </p:sp>
      <p:pic>
        <p:nvPicPr>
          <p:cNvPr id="4" name="Picture 2"/>
          <p:cNvPicPr>
            <a:picLocks noChangeAspect="1" noChangeArrowheads="1"/>
          </p:cNvPicPr>
          <p:nvPr/>
        </p:nvPicPr>
        <p:blipFill>
          <a:blip r:embed="rId2" cstate="print"/>
          <a:srcRect/>
          <a:stretch>
            <a:fillRect/>
          </a:stretch>
        </p:blipFill>
        <p:spPr bwMode="auto">
          <a:xfrm>
            <a:off x="924744" y="3291880"/>
            <a:ext cx="3648075" cy="2076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a:xfrm>
            <a:off x="457200" y="152400"/>
            <a:ext cx="8229600" cy="5292725"/>
          </a:xfrm>
        </p:spPr>
        <p:txBody>
          <a:bodyPr/>
          <a:lstStyle/>
          <a:p>
            <a:r>
              <a:rPr lang="en-GB" smtClean="0">
                <a:solidFill>
                  <a:schemeClr val="bg1"/>
                </a:solidFill>
                <a:ea typeface="ＭＳ Ｐゴシック" pitchFamily="34" charset="-128"/>
              </a:rPr>
              <a:t>In Holland statistics indicate that the number of euthanasia deaths in 2011 in the Netherlands increased by 18% to 3,695. This follows increases of 13% in 2009 and 19% in 2010. A  2005 House of Lords Inquiry predicted  that Dutch-style Liberal Democrat laws would lead to 13,000 euthanasia deaths annually in Britain.</a:t>
            </a:r>
          </a:p>
          <a:p>
            <a:endParaRPr lang="en-GB" smtClean="0">
              <a:ea typeface="ＭＳ Ｐゴシック" pitchFamily="34" charset="-128"/>
            </a:endParaRPr>
          </a:p>
        </p:txBody>
      </p:sp>
      <p:pic>
        <p:nvPicPr>
          <p:cNvPr id="80899" name="Picture 2" descr="https://encrypted-tbn3.gstatic.com/images?q=tbn:ANd9GcTItBgtBNquhy0HfLzmtcw2NeUOX8t3VvN22R_TVmvuLOltQiZG"/>
          <p:cNvPicPr>
            <a:picLocks noChangeAspect="1" noChangeArrowheads="1"/>
          </p:cNvPicPr>
          <p:nvPr/>
        </p:nvPicPr>
        <p:blipFill>
          <a:blip r:embed="rId2" cstate="print"/>
          <a:srcRect/>
          <a:stretch>
            <a:fillRect/>
          </a:stretch>
        </p:blipFill>
        <p:spPr bwMode="auto">
          <a:xfrm>
            <a:off x="5436096" y="4077072"/>
            <a:ext cx="3172283" cy="1872208"/>
          </a:xfrm>
          <a:prstGeom prst="rect">
            <a:avLst/>
          </a:prstGeom>
          <a:noFill/>
          <a:ln w="9525">
            <a:noFill/>
            <a:miter lim="800000"/>
            <a:headEnd/>
            <a:tailEnd/>
          </a:ln>
          <a:effectLst>
            <a:reflection blurRad="6350" stA="52000" endA="300" endPos="35000" dir="5400000" sy="-100000" algn="bl" rotWithShape="0"/>
          </a:effectLst>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normAutofit fontScale="90000"/>
          </a:bodyPr>
          <a:lstStyle/>
          <a:p>
            <a:r>
              <a:rPr lang="en-GB" b="1" i="1" smtClean="0">
                <a:ea typeface="ＭＳ Ｐゴシック" pitchFamily="34" charset="-128"/>
              </a:rPr>
              <a:t>How we treat the elderly: better off dead</a:t>
            </a:r>
            <a:endParaRPr lang="en-GB" smtClean="0">
              <a:ea typeface="ＭＳ Ｐゴシック" pitchFamily="34" charset="-128"/>
            </a:endParaRPr>
          </a:p>
        </p:txBody>
      </p:sp>
      <p:pic>
        <p:nvPicPr>
          <p:cNvPr id="79875" name="Picture 2" descr="http://static1-aka.rtl.be/rtlutils/pics/div/2012_09_13/544x_/euthanasie%5b1%5d.jpg"/>
          <p:cNvPicPr>
            <a:picLocks noGrp="1" noChangeAspect="1" noChangeArrowheads="1"/>
          </p:cNvPicPr>
          <p:nvPr>
            <p:ph idx="1"/>
          </p:nvPr>
        </p:nvPicPr>
        <p:blipFill>
          <a:blip r:embed="rId2" cstate="print"/>
          <a:srcRect/>
          <a:stretch>
            <a:fillRect/>
          </a:stretch>
        </p:blipFill>
        <p:spPr>
          <a:xfrm>
            <a:off x="395536" y="3501008"/>
            <a:ext cx="5181600" cy="2373313"/>
          </a:xfrm>
          <a:noFill/>
        </p:spPr>
      </p:pic>
      <p:sp>
        <p:nvSpPr>
          <p:cNvPr id="79876" name="Rectangle 3"/>
          <p:cNvSpPr>
            <a:spLocks noChangeArrowheads="1"/>
          </p:cNvSpPr>
          <p:nvPr/>
        </p:nvSpPr>
        <p:spPr bwMode="auto">
          <a:xfrm>
            <a:off x="1331640" y="1340768"/>
            <a:ext cx="6192837" cy="1568450"/>
          </a:xfrm>
          <a:prstGeom prst="rect">
            <a:avLst/>
          </a:prstGeom>
          <a:noFill/>
          <a:ln w="9525">
            <a:noFill/>
            <a:miter lim="800000"/>
            <a:headEnd/>
            <a:tailEnd/>
          </a:ln>
        </p:spPr>
        <p:txBody>
          <a:bodyPr anchor="ctr">
            <a:spAutoFit/>
          </a:bodyPr>
          <a:lstStyle/>
          <a:p>
            <a:pPr eaLnBrk="0" hangingPunct="0"/>
            <a:r>
              <a:rPr lang="en-GB" sz="2400" dirty="0">
                <a:solidFill>
                  <a:schemeClr val="bg1"/>
                </a:solidFill>
                <a:latin typeface="Calibri" pitchFamily="34" charset="0"/>
                <a:cs typeface="Times New Roman" pitchFamily="18" charset="0"/>
              </a:rPr>
              <a:t> </a:t>
            </a:r>
            <a:r>
              <a:rPr lang="en-GB" sz="2400" dirty="0">
                <a:solidFill>
                  <a:schemeClr val="bg1"/>
                </a:solidFill>
                <a:latin typeface="Times New Roman" pitchFamily="18" charset="0"/>
              </a:rPr>
              <a:t>In Belgium</a:t>
            </a:r>
            <a:r>
              <a:rPr lang="en-GB" sz="2400" dirty="0">
                <a:solidFill>
                  <a:schemeClr val="bg1"/>
                </a:solidFill>
                <a:latin typeface="Calibri" pitchFamily="34" charset="0"/>
                <a:cs typeface="Times New Roman" pitchFamily="18" charset="0"/>
              </a:rPr>
              <a:t> there are calls for euthanasia for prisoners and it is reported that they have been harvesting organs from people who have been euthanized.</a:t>
            </a:r>
            <a:endParaRPr lang="en-GB" sz="2400" dirty="0">
              <a:solidFill>
                <a:schemeClr val="bg1"/>
              </a:solidFill>
            </a:endParaRPr>
          </a:p>
        </p:txBody>
      </p:sp>
      <p:pic>
        <p:nvPicPr>
          <p:cNvPr id="79877" name="Picture 5" descr="https://encrypted-tbn3.gstatic.com/images?q=tbn:ANd9GcTItBgtBNquhy0HfLzmtcw2NeUOX8t3VvN22R_TVmvuLOltQiZG"/>
          <p:cNvPicPr>
            <a:picLocks noChangeAspect="1" noChangeArrowheads="1"/>
          </p:cNvPicPr>
          <p:nvPr/>
        </p:nvPicPr>
        <p:blipFill>
          <a:blip r:embed="rId3" cstate="print"/>
          <a:srcRect/>
          <a:stretch>
            <a:fillRect/>
          </a:stretch>
        </p:blipFill>
        <p:spPr bwMode="auto">
          <a:xfrm>
            <a:off x="6228184" y="3501008"/>
            <a:ext cx="2403054" cy="2314774"/>
          </a:xfrm>
          <a:prstGeom prst="rect">
            <a:avLst/>
          </a:prstGeom>
          <a:noFill/>
          <a:ln w="9525">
            <a:noFill/>
            <a:miter lim="800000"/>
            <a:headEnd/>
            <a:tailEnd/>
          </a:ln>
          <a:effectLst>
            <a:reflection blurRad="6350" stA="52000" endA="300" endPos="35000" dir="5400000" sy="-100000" algn="bl" rotWithShape="0"/>
          </a:effectLst>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r>
              <a:rPr lang="en-GB" smtClean="0">
                <a:solidFill>
                  <a:schemeClr val="bg1"/>
                </a:solidFill>
                <a:ea typeface="ＭＳ Ｐゴシック" pitchFamily="34" charset="-128"/>
              </a:rPr>
              <a:t>Crisis say that  2,309 people were reported by local councils across the country as sleeping rough on one night in Autumn 2012, up from 2,181 in the previous year’s count. This is on the previous year’s rise of 23%. </a:t>
            </a:r>
          </a:p>
          <a:p>
            <a:endParaRPr lang="en-GB" smtClean="0">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normAutofit fontScale="90000"/>
          </a:bodyPr>
          <a:lstStyle/>
          <a:p>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Sharp Elbowed Britain – Devil Take The Hindmost Britain</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Individuals</a:t>
            </a:r>
            <a:r>
              <a:rPr lang="en-GB" sz="2800" b="1" smtClean="0">
                <a:solidFill>
                  <a:schemeClr val="bg1"/>
                </a:solidFill>
                <a:ea typeface="ＭＳ Ｐゴシック" pitchFamily="34" charset="-128"/>
              </a:rPr>
              <a:t> now owe more in debt than the wealth generated by the entire country in a year. 331 people every day of the year will be declared insolvent or bankrupt. </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S</a:t>
            </a:r>
            <a:r>
              <a:rPr lang="en-GB" sz="2800" b="1" smtClean="0">
                <a:solidFill>
                  <a:schemeClr val="bg1"/>
                </a:solidFill>
                <a:ea typeface="ＭＳ Ｐゴシック" pitchFamily="34" charset="-128"/>
              </a:rPr>
              <a:t>ignificantly increased student loans have triggered indebtedness and there has been a large increase in student suicides - a 50  increase in the last four years.</a:t>
            </a:r>
            <a:r>
              <a:rPr lang="en-GB" smtClean="0">
                <a:ea typeface="ＭＳ Ｐゴシック" pitchFamily="34" charset="-128"/>
              </a:rPr>
              <a:t> </a:t>
            </a:r>
            <a:br>
              <a:rPr lang="en-GB" smtClean="0">
                <a:ea typeface="ＭＳ Ｐゴシック" pitchFamily="34" charset="-128"/>
              </a:rPr>
            </a:br>
            <a:endParaRPr lang="en-GB" smtClean="0">
              <a:ea typeface="ＭＳ Ｐゴシック" pitchFamily="34" charset="-128"/>
            </a:endParaRPr>
          </a:p>
        </p:txBody>
      </p:sp>
      <p:pic>
        <p:nvPicPr>
          <p:cNvPr id="3" name="Picture 2"/>
          <p:cNvPicPr>
            <a:picLocks noChangeAspect="1" noChangeArrowheads="1"/>
          </p:cNvPicPr>
          <p:nvPr/>
        </p:nvPicPr>
        <p:blipFill>
          <a:blip r:embed="rId2" cstate="print"/>
          <a:srcRect/>
          <a:stretch>
            <a:fillRect/>
          </a:stretch>
        </p:blipFill>
        <p:spPr>
          <a:xfrm>
            <a:off x="395536" y="5229200"/>
            <a:ext cx="1524000" cy="1371600"/>
          </a:xfrm>
          <a:prstGeom prst="rect">
            <a:avLst/>
          </a:prstGeom>
          <a:effectLst>
            <a:softEdge rad="112500"/>
          </a:effectLst>
        </p:spPr>
      </p:pic>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1600200"/>
            <a:ext cx="8229600" cy="2895600"/>
          </a:xfrm>
        </p:spPr>
        <p:txBody>
          <a:bodyPr/>
          <a:lstStyle/>
          <a:p>
            <a:r>
              <a:rPr lang="en-GB" sz="2800" smtClean="0">
                <a:solidFill>
                  <a:schemeClr val="bg1"/>
                </a:solidFill>
                <a:ea typeface="ＭＳ Ｐゴシック" pitchFamily="34" charset="-128"/>
              </a:rPr>
              <a:t>Gun crime in the United Kingdom claims 30 victims every day; the average lifespan for people who get involved in gun crime in Manchester is a mere 24 years;  one woman in every four will be the victim of violence in her own home during the course of her lifetime.</a:t>
            </a:r>
            <a:br>
              <a:rPr lang="en-GB" sz="2800" smtClean="0">
                <a:solidFill>
                  <a:schemeClr val="bg1"/>
                </a:solidFill>
                <a:ea typeface="ＭＳ Ｐゴシック" pitchFamily="34" charset="-128"/>
              </a:rPr>
            </a:br>
            <a:endParaRPr lang="en-GB" sz="2800" smtClean="0">
              <a:solidFill>
                <a:schemeClr val="bg1"/>
              </a:solidFill>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484632" eaLnBrk="1" fontAlgn="auto" hangingPunct="1">
              <a:spcAft>
                <a:spcPts val="0"/>
              </a:spcAft>
              <a:defRPr/>
            </a:pPr>
            <a:r>
              <a:rPr lang="en-GB" u="sng" dirty="0" smtClean="0">
                <a:solidFill>
                  <a:schemeClr val="accent1">
                    <a:tint val="83000"/>
                    <a:satMod val="150000"/>
                  </a:schemeClr>
                </a:solidFill>
              </a:rPr>
              <a:t/>
            </a:r>
            <a:br>
              <a:rPr lang="en-GB" u="sng" dirty="0" smtClean="0">
                <a:solidFill>
                  <a:schemeClr val="accent1">
                    <a:tint val="83000"/>
                    <a:satMod val="150000"/>
                  </a:schemeClr>
                </a:solidFill>
              </a:rPr>
            </a:br>
            <a:r>
              <a:rPr lang="en-GB" u="sng" dirty="0" smtClean="0">
                <a:solidFill>
                  <a:schemeClr val="accent1">
                    <a:tint val="83000"/>
                    <a:satMod val="150000"/>
                  </a:schemeClr>
                </a:solidFill>
              </a:rPr>
              <a:t/>
            </a:r>
            <a:br>
              <a:rPr lang="en-GB" u="sng" dirty="0" smtClean="0">
                <a:solidFill>
                  <a:schemeClr val="accent1">
                    <a:tint val="83000"/>
                    <a:satMod val="150000"/>
                  </a:schemeClr>
                </a:solidFill>
              </a:rPr>
            </a:br>
            <a:r>
              <a:rPr lang="en-GB" u="sng" dirty="0" smtClean="0">
                <a:solidFill>
                  <a:schemeClr val="accent1">
                    <a:tint val="83000"/>
                    <a:satMod val="150000"/>
                  </a:schemeClr>
                </a:solidFill>
              </a:rPr>
              <a:t>Britain 2013</a:t>
            </a:r>
            <a:r>
              <a:rPr lang="en-GB" dirty="0" smtClean="0">
                <a:solidFill>
                  <a:schemeClr val="accent1">
                    <a:tint val="83000"/>
                    <a:satMod val="150000"/>
                  </a:schemeClr>
                </a:solidFill>
              </a:rPr>
              <a:t>:</a:t>
            </a:r>
            <a:endParaRPr lang="en-GB" dirty="0">
              <a:solidFill>
                <a:schemeClr val="accent1">
                  <a:tint val="83000"/>
                  <a:satMod val="150000"/>
                </a:schemeClr>
              </a:solidFill>
            </a:endParaRPr>
          </a:p>
        </p:txBody>
      </p:sp>
      <p:sp>
        <p:nvSpPr>
          <p:cNvPr id="82947" name="Content Placeholder 2"/>
          <p:cNvSpPr>
            <a:spLocks noGrp="1"/>
          </p:cNvSpPr>
          <p:nvPr>
            <p:ph idx="1"/>
          </p:nvPr>
        </p:nvSpPr>
        <p:spPr>
          <a:xfrm>
            <a:off x="467544" y="2384425"/>
            <a:ext cx="8229600" cy="4473575"/>
          </a:xfrm>
        </p:spPr>
        <p:txBody>
          <a:bodyPr/>
          <a:lstStyle/>
          <a:p>
            <a:r>
              <a:rPr lang="en-GB" sz="2000" b="1" dirty="0" smtClean="0">
                <a:solidFill>
                  <a:schemeClr val="bg1"/>
                </a:solidFill>
                <a:ea typeface="ＭＳ Ｐゴシック" pitchFamily="34" charset="-128"/>
              </a:rPr>
              <a:t>In times such as this, when a  faithless society has become an indebted, atomised, lonely, and selfish society; a faithless society has become a culturally diminished society; a faithless society has become a fatherless society and a broken family society; a faithless society has become an anti-life society, there is a desperate need for a Mordecai and an Esther – both understanding the scale and nature of that which threatens us and the necessity of a brave response which draws together the practical and the spiritual</a:t>
            </a:r>
            <a:r>
              <a:rPr lang="en-GB" sz="3600" b="1" dirty="0" smtClean="0">
                <a:ea typeface="ＭＳ Ｐゴシック" pitchFamily="34" charset="-128"/>
              </a:rPr>
              <a:t>.</a:t>
            </a:r>
            <a:endParaRPr lang="en-GB" sz="3600" dirty="0" smtClean="0">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normAutofit fontScale="90000"/>
          </a:bodyPr>
          <a:lstStyle/>
          <a:p>
            <a:r>
              <a:rPr lang="en-GB" b="1" i="1" smtClean="0">
                <a:ea typeface="ＭＳ Ｐゴシック" pitchFamily="34" charset="-128"/>
              </a:rPr>
              <a:t>The Children Test</a:t>
            </a:r>
            <a:r>
              <a:rPr lang="en-GB" smtClean="0">
                <a:ea typeface="ＭＳ Ｐゴシック" pitchFamily="34" charset="-128"/>
              </a:rPr>
              <a:t/>
            </a:r>
            <a:br>
              <a:rPr lang="en-GB" smtClean="0">
                <a:ea typeface="ＭＳ Ｐゴシック" pitchFamily="34" charset="-128"/>
              </a:rPr>
            </a:br>
            <a:endParaRPr lang="en-GB" smtClean="0">
              <a:ea typeface="ＭＳ Ｐゴシック" pitchFamily="34" charset="-128"/>
            </a:endParaRPr>
          </a:p>
        </p:txBody>
      </p:sp>
      <p:pic>
        <p:nvPicPr>
          <p:cNvPr id="68611" name="Picture 2" descr="http://cruciality.files.wordpress.com/2009/03/dietrich-bonhoeffer.jpg"/>
          <p:cNvPicPr>
            <a:picLocks noChangeAspect="1" noChangeArrowheads="1"/>
          </p:cNvPicPr>
          <p:nvPr/>
        </p:nvPicPr>
        <p:blipFill>
          <a:blip r:embed="rId2" cstate="print"/>
          <a:srcRect/>
          <a:stretch>
            <a:fillRect/>
          </a:stretch>
        </p:blipFill>
        <p:spPr bwMode="auto">
          <a:xfrm>
            <a:off x="4716016" y="1412776"/>
            <a:ext cx="3528119" cy="4191911"/>
          </a:xfrm>
          <a:prstGeom prst="rect">
            <a:avLst/>
          </a:prstGeom>
          <a:noFill/>
          <a:ln w="9525">
            <a:noFill/>
            <a:miter lim="800000"/>
            <a:headEnd/>
            <a:tailEnd/>
          </a:ln>
          <a:effectLst>
            <a:softEdge rad="63500"/>
          </a:effectLst>
        </p:spPr>
      </p:pic>
      <p:sp>
        <p:nvSpPr>
          <p:cNvPr id="68612" name="Rectangle 3"/>
          <p:cNvSpPr>
            <a:spLocks noChangeArrowheads="1"/>
          </p:cNvSpPr>
          <p:nvPr/>
        </p:nvSpPr>
        <p:spPr bwMode="auto">
          <a:xfrm>
            <a:off x="467544" y="2481282"/>
            <a:ext cx="3600400" cy="2062103"/>
          </a:xfrm>
          <a:prstGeom prst="rect">
            <a:avLst/>
          </a:prstGeom>
          <a:noFill/>
          <a:ln w="9525">
            <a:noFill/>
            <a:miter lim="800000"/>
            <a:headEnd/>
            <a:tailEnd/>
          </a:ln>
        </p:spPr>
        <p:txBody>
          <a:bodyPr wrap="square"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hangingPunct="0"/>
            <a:r>
              <a:rPr lang="en-GB"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imes New Roman" pitchFamily="18" charset="0"/>
              </a:rPr>
              <a:t>“</a:t>
            </a:r>
            <a:r>
              <a:rPr lang="en-GB"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The test of the morality of a society is what it does for its children</a:t>
            </a:r>
            <a:r>
              <a:rPr lang="en-GB"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imes New Roman" pitchFamily="18" charset="0"/>
              </a:rPr>
              <a:t>”</a:t>
            </a:r>
            <a:r>
              <a:rPr lang="en-GB"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endPar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395536" y="0"/>
            <a:ext cx="8229600" cy="1143000"/>
          </a:xfrm>
        </p:spPr>
        <p:txBody>
          <a:bodyPr/>
          <a:lstStyle/>
          <a:p>
            <a:r>
              <a:rPr lang="en-GB" dirty="0" smtClean="0">
                <a:solidFill>
                  <a:srgbClr val="CC6600"/>
                </a:solidFill>
                <a:ea typeface="ＭＳ Ｐゴシック" pitchFamily="34" charset="-128"/>
              </a:rPr>
              <a:t>Man’s Inhumanity To Man</a:t>
            </a:r>
            <a:endParaRPr lang="en-GB" dirty="0" smtClean="0">
              <a:ea typeface="ＭＳ Ｐゴシック" pitchFamily="34" charset="-128"/>
            </a:endParaRPr>
          </a:p>
        </p:txBody>
      </p:sp>
      <p:pic>
        <p:nvPicPr>
          <p:cNvPr id="3" name="Picture 12" descr="sudan7b"/>
          <p:cNvPicPr>
            <a:picLocks noChangeAspect="1" noChangeArrowheads="1"/>
          </p:cNvPicPr>
          <p:nvPr/>
        </p:nvPicPr>
        <p:blipFill>
          <a:blip r:embed="rId2" cstate="print"/>
          <a:srcRect/>
          <a:stretch>
            <a:fillRect/>
          </a:stretch>
        </p:blipFill>
        <p:spPr bwMode="auto">
          <a:xfrm>
            <a:off x="250825" y="1196975"/>
            <a:ext cx="2952750" cy="1863725"/>
          </a:xfrm>
          <a:prstGeom prst="rect">
            <a:avLst/>
          </a:prstGeom>
          <a:ln>
            <a:noFill/>
          </a:ln>
          <a:effectLst>
            <a:outerShdw blurRad="190500" algn="tl" rotWithShape="0">
              <a:srgbClr val="000000">
                <a:alpha val="70000"/>
              </a:srgbClr>
            </a:outerShdw>
          </a:effectLst>
        </p:spPr>
      </p:pic>
      <p:pic>
        <p:nvPicPr>
          <p:cNvPr id="4" name="Picture 6" descr="darfur%201"/>
          <p:cNvPicPr>
            <a:picLocks noChangeAspect="1" noChangeArrowheads="1"/>
          </p:cNvPicPr>
          <p:nvPr/>
        </p:nvPicPr>
        <p:blipFill>
          <a:blip r:embed="rId3" cstate="print"/>
          <a:srcRect/>
          <a:stretch>
            <a:fillRect/>
          </a:stretch>
        </p:blipFill>
        <p:spPr bwMode="auto">
          <a:xfrm>
            <a:off x="3492500" y="1268413"/>
            <a:ext cx="2484438" cy="2952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9" descr="kids"/>
          <p:cNvPicPr>
            <a:picLocks noChangeAspect="1" noChangeArrowheads="1"/>
          </p:cNvPicPr>
          <p:nvPr/>
        </p:nvPicPr>
        <p:blipFill>
          <a:blip r:embed="rId4" cstate="print"/>
          <a:srcRect/>
          <a:stretch>
            <a:fillRect/>
          </a:stretch>
        </p:blipFill>
        <p:spPr bwMode="auto">
          <a:xfrm>
            <a:off x="6156325" y="1268413"/>
            <a:ext cx="2619375"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11" descr="ap_korea_children_starvation_28jul05_eng_210"/>
          <p:cNvPicPr>
            <a:picLocks noChangeAspect="1" noChangeArrowheads="1"/>
          </p:cNvPicPr>
          <p:nvPr/>
        </p:nvPicPr>
        <p:blipFill>
          <a:blip r:embed="rId5" cstate="print"/>
          <a:srcRect/>
          <a:stretch>
            <a:fillRect/>
          </a:stretch>
        </p:blipFill>
        <p:spPr bwMode="auto">
          <a:xfrm>
            <a:off x="179388" y="3213100"/>
            <a:ext cx="1647825" cy="2000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8" descr="pic_spr012"/>
          <p:cNvPicPr>
            <a:picLocks noChangeAspect="1" noChangeArrowheads="1"/>
          </p:cNvPicPr>
          <p:nvPr/>
        </p:nvPicPr>
        <p:blipFill>
          <a:blip r:embed="rId6" cstate="print"/>
          <a:srcRect/>
          <a:stretch>
            <a:fillRect/>
          </a:stretch>
        </p:blipFill>
        <p:spPr bwMode="auto">
          <a:xfrm>
            <a:off x="179388" y="5300663"/>
            <a:ext cx="3097212" cy="14017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10" descr="r_street_children_brazil"/>
          <p:cNvPicPr>
            <a:picLocks noChangeAspect="1" noChangeArrowheads="1"/>
          </p:cNvPicPr>
          <p:nvPr/>
        </p:nvPicPr>
        <p:blipFill>
          <a:blip r:embed="rId7" cstate="print"/>
          <a:srcRect/>
          <a:stretch>
            <a:fillRect/>
          </a:stretch>
        </p:blipFill>
        <p:spPr bwMode="auto">
          <a:xfrm>
            <a:off x="1763713" y="3213100"/>
            <a:ext cx="1439862" cy="20097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7" descr="pic_burma"/>
          <p:cNvPicPr>
            <a:picLocks noChangeAspect="1" noChangeArrowheads="1"/>
          </p:cNvPicPr>
          <p:nvPr/>
        </p:nvPicPr>
        <p:blipFill>
          <a:blip r:embed="rId8" cstate="print"/>
          <a:srcRect/>
          <a:stretch>
            <a:fillRect/>
          </a:stretch>
        </p:blipFill>
        <p:spPr bwMode="auto">
          <a:xfrm>
            <a:off x="3492500" y="4365625"/>
            <a:ext cx="3133725" cy="23098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5" descr="congo"/>
          <p:cNvPicPr>
            <a:picLocks noChangeAspect="1" noChangeArrowheads="1"/>
          </p:cNvPicPr>
          <p:nvPr/>
        </p:nvPicPr>
        <p:blipFill>
          <a:blip r:embed="rId9" cstate="print"/>
          <a:srcRect/>
          <a:stretch>
            <a:fillRect/>
          </a:stretch>
        </p:blipFill>
        <p:spPr bwMode="auto">
          <a:xfrm>
            <a:off x="6084168" y="3682359"/>
            <a:ext cx="2834407" cy="29867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normAutofit fontScale="90000"/>
          </a:bodyPr>
          <a:lstStyle/>
          <a:p>
            <a:r>
              <a:rPr lang="en-GB" smtClean="0">
                <a:solidFill>
                  <a:schemeClr val="bg1"/>
                </a:solidFill>
                <a:ea typeface="ＭＳ Ｐゴシック" pitchFamily="34" charset="-128"/>
              </a:rPr>
              <a:t>Broken or Crushed: The Dalits and the Caste System</a:t>
            </a:r>
          </a:p>
        </p:txBody>
      </p:sp>
      <p:sp>
        <p:nvSpPr>
          <p:cNvPr id="84995" name="Content Placeholder 2"/>
          <p:cNvSpPr>
            <a:spLocks noGrp="1"/>
          </p:cNvSpPr>
          <p:nvPr>
            <p:ph idx="1"/>
          </p:nvPr>
        </p:nvSpPr>
        <p:spPr/>
        <p:txBody>
          <a:bodyPr/>
          <a:lstStyle/>
          <a:p>
            <a:r>
              <a:rPr lang="en-GB" sz="2000" dirty="0" smtClean="0">
                <a:solidFill>
                  <a:schemeClr val="bg1"/>
                </a:solidFill>
                <a:ea typeface="ＭＳ Ｐゴシック" pitchFamily="34" charset="-128"/>
              </a:rPr>
              <a:t>170 million people remain in India as Dalits, in addition to the 400,000 in our own country.</a:t>
            </a:r>
          </a:p>
          <a:p>
            <a:endParaRPr lang="en-GB" sz="2000" dirty="0" smtClean="0">
              <a:solidFill>
                <a:schemeClr val="bg1"/>
              </a:solidFill>
              <a:ea typeface="ＭＳ Ｐゴシック" pitchFamily="34" charset="-128"/>
            </a:endParaRPr>
          </a:p>
          <a:p>
            <a:r>
              <a:rPr lang="en-GB" sz="2000" b="1" u="sng" dirty="0" smtClean="0">
                <a:solidFill>
                  <a:schemeClr val="bg1"/>
                </a:solidFill>
                <a:ea typeface="ＭＳ Ｐゴシック" pitchFamily="34" charset="-128"/>
              </a:rPr>
              <a:t>March 4</a:t>
            </a:r>
            <a:r>
              <a:rPr lang="en-GB" sz="2000" b="1" u="sng" baseline="30000" dirty="0" smtClean="0">
                <a:solidFill>
                  <a:schemeClr val="bg1"/>
                </a:solidFill>
                <a:ea typeface="ＭＳ Ｐゴシック" pitchFamily="34" charset="-128"/>
              </a:rPr>
              <a:t>th</a:t>
            </a:r>
            <a:r>
              <a:rPr lang="en-GB" sz="2000" b="1" u="sng" dirty="0" smtClean="0">
                <a:solidFill>
                  <a:schemeClr val="bg1"/>
                </a:solidFill>
                <a:ea typeface="ＭＳ Ｐゴシック" pitchFamily="34" charset="-128"/>
              </a:rPr>
              <a:t> 2013 in the House of Lords:</a:t>
            </a:r>
          </a:p>
          <a:p>
            <a:endParaRPr lang="en-GB" sz="2000" dirty="0" smtClean="0">
              <a:solidFill>
                <a:schemeClr val="bg1"/>
              </a:solidFill>
              <a:ea typeface="ＭＳ Ｐゴシック" pitchFamily="34" charset="-128"/>
            </a:endParaRPr>
          </a:p>
          <a:p>
            <a:r>
              <a:rPr lang="en-GB" sz="2000" i="1" dirty="0" smtClean="0">
                <a:solidFill>
                  <a:schemeClr val="bg1"/>
                </a:solidFill>
                <a:ea typeface="ＭＳ Ｐゴシック" pitchFamily="34" charset="-128"/>
              </a:rPr>
              <a:t>“ When the House considers that every single day in India every 18 minutes a crime is committed against a Dalit; every day three Dalit women are raped; two Dalits are murdered; two Dalit houses are burned; 11 Dalits are beaten; that many are impoverished; some half of Dalit children are under-nourished; 12% die before their fifth birthday; vast numbers are uneducated or illiterate; and 45% cannot read or write it is quite clear that we do not need more inquiries or studies.”</a:t>
            </a:r>
          </a:p>
        </p:txBody>
      </p:sp>
      <p:pic>
        <p:nvPicPr>
          <p:cNvPr id="84996" name="Picture 3" descr="C:\Users\ALTOND\AppData\Local\Microsoft\Windows\Temporary Internet Files\Content.Outlook\HKMGGK0E\India 2007 child bonded labourers turning bricks to dry them in the sun - credit A-SIntl.jpg"/>
          <p:cNvPicPr>
            <a:picLocks noChangeAspect="1" noChangeArrowheads="1"/>
          </p:cNvPicPr>
          <p:nvPr/>
        </p:nvPicPr>
        <p:blipFill>
          <a:blip r:embed="rId2" cstate="print"/>
          <a:srcRect/>
          <a:stretch>
            <a:fillRect/>
          </a:stretch>
        </p:blipFill>
        <p:spPr bwMode="auto">
          <a:xfrm>
            <a:off x="5580112" y="2132856"/>
            <a:ext cx="1143000" cy="109614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a:xfrm>
            <a:off x="457200" y="152400"/>
            <a:ext cx="8229600" cy="5973763"/>
          </a:xfrm>
        </p:spPr>
        <p:txBody>
          <a:bodyPr/>
          <a:lstStyle/>
          <a:p>
            <a:endParaRPr lang="en-GB" sz="2400" smtClean="0">
              <a:solidFill>
                <a:schemeClr val="bg1"/>
              </a:solidFill>
              <a:ea typeface="ＭＳ Ｐゴシック" pitchFamily="34" charset="-128"/>
            </a:endParaRPr>
          </a:p>
          <a:p>
            <a:r>
              <a:rPr lang="en-GB" sz="2400" smtClean="0">
                <a:solidFill>
                  <a:schemeClr val="bg1"/>
                </a:solidFill>
                <a:ea typeface="ＭＳ Ｐゴシック" pitchFamily="34" charset="-128"/>
              </a:rPr>
              <a:t>It’s not the terracotta pots that need breaking but the caste system. But human rights are violated and denied in innumerable ways.</a:t>
            </a:r>
          </a:p>
          <a:p>
            <a:endParaRPr lang="en-GB" smtClean="0">
              <a:ea typeface="ＭＳ Ｐゴシック" pitchFamily="34" charset="-128"/>
            </a:endParaRPr>
          </a:p>
        </p:txBody>
      </p:sp>
      <p:pic>
        <p:nvPicPr>
          <p:cNvPr id="86019" name="Picture 2" descr="C:\Users\ALTOND\AppData\Local\Microsoft\Windows\Temporary Internet Files\Content.Outlook\HKMGGK0E\Child trafficked into labor.jpg"/>
          <p:cNvPicPr>
            <a:picLocks noChangeAspect="1" noChangeArrowheads="1"/>
          </p:cNvPicPr>
          <p:nvPr/>
        </p:nvPicPr>
        <p:blipFill>
          <a:blip r:embed="rId2" cstate="print"/>
          <a:srcRect/>
          <a:stretch>
            <a:fillRect/>
          </a:stretch>
        </p:blipFill>
        <p:spPr bwMode="auto">
          <a:xfrm>
            <a:off x="1475656" y="2348880"/>
            <a:ext cx="6172200" cy="3724275"/>
          </a:xfrm>
          <a:prstGeom prst="rect">
            <a:avLst/>
          </a:prstGeom>
          <a:noFill/>
          <a:ln w="9525">
            <a:noFill/>
            <a:miter lim="800000"/>
            <a:headEnd/>
            <a:tailEnd/>
          </a:ln>
          <a:effectLst>
            <a:softEdge rad="317500"/>
          </a:effectLst>
        </p:spPr>
      </p:pic>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lordalton.files.wordpress.com/2012/10/img00777-20120929-06261.jpg?w=300&amp;h=225"/>
          <p:cNvPicPr>
            <a:picLocks noChangeAspect="1" noChangeArrowheads="1"/>
          </p:cNvPicPr>
          <p:nvPr/>
        </p:nvPicPr>
        <p:blipFill>
          <a:blip r:embed="rId2" cstate="print"/>
          <a:srcRect/>
          <a:stretch>
            <a:fillRect/>
          </a:stretch>
        </p:blipFill>
        <p:spPr bwMode="auto">
          <a:xfrm>
            <a:off x="228600" y="620688"/>
            <a:ext cx="3947616" cy="2960712"/>
          </a:xfrm>
          <a:prstGeom prst="rect">
            <a:avLst/>
          </a:prstGeom>
          <a:noFill/>
          <a:ln w="9525">
            <a:noFill/>
            <a:miter lim="800000"/>
            <a:headEnd/>
            <a:tailEnd/>
          </a:ln>
        </p:spPr>
      </p:pic>
      <p:pic>
        <p:nvPicPr>
          <p:cNvPr id="87043" name="Picture 4" descr="http://lordalton.files.wordpress.com/2012/10/img00784-20120929-0632.jpg"/>
          <p:cNvPicPr>
            <a:picLocks noChangeAspect="1" noChangeArrowheads="1"/>
          </p:cNvPicPr>
          <p:nvPr/>
        </p:nvPicPr>
        <p:blipFill>
          <a:blip r:embed="rId3" cstate="print"/>
          <a:srcRect/>
          <a:stretch>
            <a:fillRect/>
          </a:stretch>
        </p:blipFill>
        <p:spPr bwMode="auto">
          <a:xfrm>
            <a:off x="4355976" y="620688"/>
            <a:ext cx="3960813" cy="2971800"/>
          </a:xfrm>
          <a:prstGeom prst="rect">
            <a:avLst/>
          </a:prstGeom>
          <a:noFill/>
          <a:ln w="9525">
            <a:noFill/>
            <a:miter lim="800000"/>
            <a:headEnd/>
            <a:tailEnd/>
          </a:ln>
        </p:spPr>
      </p:pic>
      <p:pic>
        <p:nvPicPr>
          <p:cNvPr id="87044" name="Picture 6" descr="http://lordalton.files.wordpress.com/2012/10/north-korean-border-guards.jpg"/>
          <p:cNvPicPr>
            <a:picLocks noChangeAspect="1" noChangeArrowheads="1"/>
          </p:cNvPicPr>
          <p:nvPr/>
        </p:nvPicPr>
        <p:blipFill>
          <a:blip r:embed="rId4" cstate="print"/>
          <a:srcRect/>
          <a:stretch>
            <a:fillRect/>
          </a:stretch>
        </p:blipFill>
        <p:spPr bwMode="auto">
          <a:xfrm>
            <a:off x="228600" y="4419600"/>
            <a:ext cx="3733800" cy="2209800"/>
          </a:xfrm>
          <a:prstGeom prst="rect">
            <a:avLst/>
          </a:prstGeom>
          <a:noFill/>
          <a:ln w="9525">
            <a:noFill/>
            <a:miter lim="800000"/>
            <a:headEnd/>
            <a:tailEnd/>
          </a:ln>
        </p:spPr>
      </p:pic>
      <p:pic>
        <p:nvPicPr>
          <p:cNvPr id="87045" name="Picture 8" descr="http://lordalton.files.wordpress.com/2012/10/peter-fechter.jpg"/>
          <p:cNvPicPr>
            <a:picLocks noChangeAspect="1" noChangeArrowheads="1"/>
          </p:cNvPicPr>
          <p:nvPr/>
        </p:nvPicPr>
        <p:blipFill>
          <a:blip r:embed="rId5" cstate="print"/>
          <a:srcRect/>
          <a:stretch>
            <a:fillRect/>
          </a:stretch>
        </p:blipFill>
        <p:spPr bwMode="auto">
          <a:xfrm>
            <a:off x="5436096" y="3501008"/>
            <a:ext cx="3200400" cy="3048000"/>
          </a:xfrm>
          <a:prstGeom prst="rect">
            <a:avLst/>
          </a:prstGeom>
          <a:noFill/>
          <a:ln w="9525">
            <a:noFill/>
            <a:miter lim="800000"/>
            <a:headEnd/>
            <a:tailEnd/>
          </a:ln>
          <a:scene3d>
            <a:camera prst="orthographicFront">
              <a:rot lat="900000" lon="1499981" rev="21299999"/>
            </a:camera>
            <a:lightRig rig="threePt" dir="t"/>
          </a:scene3d>
          <a:sp3d>
            <a:bevelT/>
          </a:sp3d>
        </p:spPr>
      </p:pic>
      <p:pic>
        <p:nvPicPr>
          <p:cNvPr id="87046" name="Picture 10" descr="http://lordalton.files.wordpress.com/2012/10/peter-fechter-2.jpg"/>
          <p:cNvPicPr>
            <a:picLocks noChangeAspect="1" noChangeArrowheads="1"/>
          </p:cNvPicPr>
          <p:nvPr/>
        </p:nvPicPr>
        <p:blipFill>
          <a:blip r:embed="rId6" cstate="print"/>
          <a:srcRect/>
          <a:stretch>
            <a:fillRect/>
          </a:stretch>
        </p:blipFill>
        <p:spPr bwMode="auto">
          <a:xfrm>
            <a:off x="4084824" y="4437112"/>
            <a:ext cx="1117736" cy="144016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GB" smtClean="0">
                <a:solidFill>
                  <a:schemeClr val="bg1"/>
                </a:solidFill>
                <a:ea typeface="ＭＳ Ｐゴシック" pitchFamily="34" charset="-128"/>
              </a:rPr>
              <a:t>Life and Death on The North Korean Border</a:t>
            </a:r>
          </a:p>
        </p:txBody>
      </p:sp>
      <p:sp>
        <p:nvSpPr>
          <p:cNvPr id="88067" name="Rectangle 3"/>
          <p:cNvSpPr>
            <a:spLocks noGrp="1" noChangeArrowheads="1"/>
          </p:cNvSpPr>
          <p:nvPr>
            <p:ph type="body" idx="1"/>
          </p:nvPr>
        </p:nvSpPr>
        <p:spPr/>
        <p:txBody>
          <a:bodyPr/>
          <a:lstStyle/>
          <a:p>
            <a:pPr eaLnBrk="1" hangingPunct="1">
              <a:buFontTx/>
              <a:buNone/>
            </a:pPr>
            <a:endParaRPr lang="en-US" smtClean="0">
              <a:ea typeface="ＭＳ Ｐゴシック" pitchFamily="34" charset="-128"/>
            </a:endParaRPr>
          </a:p>
        </p:txBody>
      </p:sp>
      <p:pic>
        <p:nvPicPr>
          <p:cNvPr id="88068" name="Picture 5" descr="200803050015_01"/>
          <p:cNvPicPr>
            <a:picLocks noChangeAspect="1" noChangeArrowheads="1"/>
          </p:cNvPicPr>
          <p:nvPr/>
        </p:nvPicPr>
        <p:blipFill>
          <a:blip r:embed="rId2" cstate="print"/>
          <a:srcRect/>
          <a:stretch>
            <a:fillRect/>
          </a:stretch>
        </p:blipFill>
        <p:spPr bwMode="auto">
          <a:xfrm>
            <a:off x="381000" y="1524000"/>
            <a:ext cx="8458200" cy="4724400"/>
          </a:xfrm>
          <a:prstGeom prst="rect">
            <a:avLst/>
          </a:prstGeom>
          <a:noFill/>
          <a:ln w="9525">
            <a:noFill/>
            <a:miter lim="800000"/>
            <a:headEnd/>
            <a:tailEnd/>
          </a:ln>
        </p:spPr>
      </p:pic>
      <p:sp>
        <p:nvSpPr>
          <p:cNvPr id="88069" name="Text Box 6"/>
          <p:cNvSpPr txBox="1">
            <a:spLocks noChangeArrowheads="1"/>
          </p:cNvSpPr>
          <p:nvPr/>
        </p:nvSpPr>
        <p:spPr bwMode="auto">
          <a:xfrm>
            <a:off x="1431925" y="6361113"/>
            <a:ext cx="5619750" cy="366712"/>
          </a:xfrm>
          <a:prstGeom prst="rect">
            <a:avLst/>
          </a:prstGeom>
          <a:noFill/>
          <a:ln w="9525">
            <a:noFill/>
            <a:miter lim="800000"/>
            <a:headEnd/>
            <a:tailEnd/>
          </a:ln>
        </p:spPr>
        <p:txBody>
          <a:bodyPr wrap="none">
            <a:spAutoFit/>
          </a:bodyPr>
          <a:lstStyle/>
          <a:p>
            <a:r>
              <a:rPr lang="en-GB"/>
              <a:t>       The Perils Of Escaping Across The River Tumen </a:t>
            </a:r>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http://1.bp.blogspot.com/-KcNTbwTSde4/UAYOOGBXKTI/AAAAAAAAcPk/ptMI3zmcNKY/s1600/escape+from+camp+14.jpeg"/>
          <p:cNvPicPr>
            <a:picLocks noChangeAspect="1" noChangeArrowheads="1"/>
          </p:cNvPicPr>
          <p:nvPr/>
        </p:nvPicPr>
        <p:blipFill>
          <a:blip r:embed="rId2" cstate="print"/>
          <a:srcRect/>
          <a:stretch>
            <a:fillRect/>
          </a:stretch>
        </p:blipFill>
        <p:spPr bwMode="auto">
          <a:xfrm>
            <a:off x="4267200" y="533400"/>
            <a:ext cx="4038600" cy="5638800"/>
          </a:xfrm>
          <a:prstGeom prst="rect">
            <a:avLst/>
          </a:prstGeom>
          <a:noFill/>
          <a:ln w="9525">
            <a:noFill/>
            <a:miter lim="800000"/>
            <a:headEnd/>
            <a:tailEnd/>
          </a:ln>
        </p:spPr>
      </p:pic>
      <p:pic>
        <p:nvPicPr>
          <p:cNvPr id="3" name="Picture 3" descr="C:\Users\ALTOND\Pictures\untitled.bmp"/>
          <p:cNvPicPr>
            <a:picLocks noChangeAspect="1" noChangeArrowheads="1"/>
          </p:cNvPicPr>
          <p:nvPr/>
        </p:nvPicPr>
        <p:blipFill>
          <a:blip r:embed="rId3" cstate="print"/>
          <a:srcRect/>
          <a:stretch>
            <a:fillRect/>
          </a:stretch>
        </p:blipFill>
        <p:spPr bwMode="auto">
          <a:xfrm>
            <a:off x="762000" y="685800"/>
            <a:ext cx="3124200" cy="3429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274638"/>
            <a:ext cx="8229600" cy="2087562"/>
          </a:xfrm>
        </p:spPr>
        <p:txBody>
          <a:bodyPr>
            <a:normAutofit fontScale="90000"/>
          </a:bodyPr>
          <a:lstStyle/>
          <a:p>
            <a:r>
              <a:rPr lang="en-GB" b="1" i="1" smtClean="0">
                <a:solidFill>
                  <a:schemeClr val="bg1"/>
                </a:solidFill>
                <a:ea typeface="ＭＳ Ｐゴシック" pitchFamily="34" charset="-128"/>
              </a:rPr>
              <a:t>The Plight of Men, Women and Children – 200,000 in the gulags of North Korea</a:t>
            </a:r>
            <a:br>
              <a:rPr lang="en-GB" b="1" i="1" smtClean="0">
                <a:solidFill>
                  <a:schemeClr val="bg1"/>
                </a:solidFill>
                <a:ea typeface="ＭＳ Ｐゴシック" pitchFamily="34" charset="-128"/>
              </a:rPr>
            </a:br>
            <a:endParaRPr lang="en-GB" smtClean="0">
              <a:solidFill>
                <a:schemeClr val="bg1"/>
              </a:solidFill>
              <a:ea typeface="ＭＳ Ｐゴシック" pitchFamily="34" charset="-128"/>
            </a:endParaRPr>
          </a:p>
        </p:txBody>
      </p:sp>
      <p:pic>
        <p:nvPicPr>
          <p:cNvPr id="90115" name="Picture 4" descr="Dad_007"/>
          <p:cNvPicPr>
            <a:picLocks noChangeAspect="1" noChangeArrowheads="1"/>
          </p:cNvPicPr>
          <p:nvPr/>
        </p:nvPicPr>
        <p:blipFill>
          <a:blip r:embed="rId2" cstate="print"/>
          <a:srcRect/>
          <a:stretch>
            <a:fillRect/>
          </a:stretch>
        </p:blipFill>
        <p:spPr bwMode="auto">
          <a:xfrm>
            <a:off x="457200" y="2209800"/>
            <a:ext cx="3124200" cy="3203575"/>
          </a:xfrm>
          <a:prstGeom prst="rect">
            <a:avLst/>
          </a:prstGeom>
          <a:noFill/>
          <a:ln w="9525">
            <a:noFill/>
            <a:miter lim="800000"/>
            <a:headEnd/>
            <a:tailEnd/>
          </a:ln>
        </p:spPr>
      </p:pic>
      <p:pic>
        <p:nvPicPr>
          <p:cNvPr id="90116" name="Picture 2" descr="http://dynamic.csw.org.uk/resources/news/article/1152.jpg"/>
          <p:cNvPicPr>
            <a:picLocks noChangeAspect="1" noChangeArrowheads="1"/>
          </p:cNvPicPr>
          <p:nvPr/>
        </p:nvPicPr>
        <p:blipFill>
          <a:blip r:embed="rId3" cstate="print"/>
          <a:srcRect/>
          <a:stretch>
            <a:fillRect/>
          </a:stretch>
        </p:blipFill>
        <p:spPr bwMode="auto">
          <a:xfrm>
            <a:off x="3733800" y="3962400"/>
            <a:ext cx="1524000" cy="1981200"/>
          </a:xfrm>
          <a:prstGeom prst="rect">
            <a:avLst/>
          </a:prstGeom>
          <a:noFill/>
          <a:ln w="9525">
            <a:noFill/>
            <a:miter lim="800000"/>
            <a:headEnd/>
            <a:tailEnd/>
          </a:ln>
        </p:spPr>
      </p:pic>
      <p:pic>
        <p:nvPicPr>
          <p:cNvPr id="90117" name="Picture 4" descr="Jung Guang-il, left, and Lee Ok-suk. Photo Chris Harris / The Times. Click on image for full size version on Times website"/>
          <p:cNvPicPr>
            <a:picLocks noChangeAspect="1" noChangeArrowheads="1"/>
          </p:cNvPicPr>
          <p:nvPr/>
        </p:nvPicPr>
        <p:blipFill>
          <a:blip r:embed="rId4" cstate="print"/>
          <a:srcRect/>
          <a:stretch>
            <a:fillRect/>
          </a:stretch>
        </p:blipFill>
        <p:spPr bwMode="auto">
          <a:xfrm>
            <a:off x="6172200" y="2209800"/>
            <a:ext cx="2628900" cy="1628775"/>
          </a:xfrm>
          <a:prstGeom prst="rect">
            <a:avLst/>
          </a:prstGeom>
          <a:noFill/>
          <a:ln w="9525">
            <a:noFill/>
            <a:miter lim="800000"/>
            <a:headEnd/>
            <a:tailEnd/>
          </a:ln>
        </p:spPr>
      </p:pic>
      <p:pic>
        <p:nvPicPr>
          <p:cNvPr id="90118" name="Picture 6" descr="http://www.langleyintelligencegroup.com/CMSPages/GetFile.aspx?guid=dea318c4-2483-4eb8-b0ca-c6d9c9404336"/>
          <p:cNvPicPr>
            <a:picLocks noChangeAspect="1" noChangeArrowheads="1"/>
          </p:cNvPicPr>
          <p:nvPr/>
        </p:nvPicPr>
        <p:blipFill>
          <a:blip r:embed="rId5" cstate="print"/>
          <a:srcRect/>
          <a:stretch>
            <a:fillRect/>
          </a:stretch>
        </p:blipFill>
        <p:spPr bwMode="auto">
          <a:xfrm>
            <a:off x="5562600" y="3962400"/>
            <a:ext cx="3276600" cy="2543175"/>
          </a:xfrm>
          <a:prstGeom prst="rect">
            <a:avLst/>
          </a:prstGeom>
          <a:noFill/>
          <a:ln w="9525">
            <a:noFill/>
            <a:miter lim="800000"/>
            <a:headEnd/>
            <a:tailEnd/>
          </a:ln>
        </p:spPr>
      </p:pic>
      <p:pic>
        <p:nvPicPr>
          <p:cNvPr id="90119" name="Picture 9" descr="Mr_Yoo_Sang_Joon"/>
          <p:cNvPicPr>
            <a:picLocks noChangeAspect="1" noChangeArrowheads="1"/>
          </p:cNvPicPr>
          <p:nvPr/>
        </p:nvPicPr>
        <p:blipFill>
          <a:blip r:embed="rId6" cstate="print"/>
          <a:srcRect/>
          <a:stretch>
            <a:fillRect/>
          </a:stretch>
        </p:blipFill>
        <p:spPr bwMode="auto">
          <a:xfrm>
            <a:off x="3733800" y="2209800"/>
            <a:ext cx="2209800" cy="16002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cstate="print"/>
          <a:srcRect/>
          <a:stretch>
            <a:fillRect/>
          </a:stretch>
        </p:blipFill>
        <p:spPr bwMode="auto">
          <a:xfrm>
            <a:off x="251520" y="332656"/>
            <a:ext cx="8712968" cy="6237312"/>
          </a:xfrm>
          <a:prstGeom prst="rect">
            <a:avLst/>
          </a:prstGeom>
          <a:noFill/>
          <a:ln w="9525">
            <a:noFill/>
            <a:miter lim="800000"/>
            <a:headEnd/>
            <a:tailEnd/>
          </a:ln>
          <a:effectLst/>
        </p:spPr>
      </p:pic>
      <p:sp>
        <p:nvSpPr>
          <p:cNvPr id="6" name="Title 1"/>
          <p:cNvSpPr txBox="1">
            <a:spLocks/>
          </p:cNvSpPr>
          <p:nvPr/>
        </p:nvSpPr>
        <p:spPr>
          <a:xfrm>
            <a:off x="0" y="-533400"/>
            <a:ext cx="9829800" cy="6477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6600" b="0" i="0" u="none" strike="noStrike" kern="1200" cap="none" spc="0" normalizeH="0" baseline="0" noProof="0" dirty="0" smtClean="0">
              <a:ln>
                <a:noFill/>
              </a:ln>
              <a:solidFill>
                <a:schemeClr val="bg1"/>
              </a:solidFill>
              <a:effectLst/>
              <a:uLnTx/>
              <a:uFillTx/>
              <a:latin typeface="+mj-lt"/>
              <a:ea typeface="ＭＳ Ｐゴシック" pitchFamily="34" charset="-128"/>
              <a:cs typeface="+mj-cs"/>
            </a:endParaRPr>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GB" smtClean="0"/>
          </a:p>
        </p:txBody>
      </p:sp>
      <p:pic>
        <p:nvPicPr>
          <p:cNvPr id="6147" name="Picture 2" descr="02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GB" smtClean="0"/>
          </a:p>
        </p:txBody>
      </p:sp>
      <p:pic>
        <p:nvPicPr>
          <p:cNvPr id="7171" name="Picture 2" descr="02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GB" b="1" i="1" smtClean="0">
                <a:ea typeface="ＭＳ Ｐゴシック" pitchFamily="34" charset="-128"/>
              </a:rPr>
              <a:t>The Child In The Womb</a:t>
            </a:r>
            <a:endParaRPr lang="en-GB" smtClean="0">
              <a:ea typeface="ＭＳ Ｐゴシック" pitchFamily="34" charset="-128"/>
            </a:endParaRPr>
          </a:p>
        </p:txBody>
      </p:sp>
      <p:pic>
        <p:nvPicPr>
          <p:cNvPr id="77827" name="Picture 2" descr="http://lordalton.files.wordpress.com/2012/03/424344_375523192459812_238655296146603_1398492_2059826037_n.jpg?w=549&amp;h=549"/>
          <p:cNvPicPr>
            <a:picLocks noChangeAspect="1" noChangeArrowheads="1"/>
          </p:cNvPicPr>
          <p:nvPr/>
        </p:nvPicPr>
        <p:blipFill>
          <a:blip r:embed="rId2" cstate="print"/>
          <a:srcRect/>
          <a:stretch>
            <a:fillRect/>
          </a:stretch>
        </p:blipFill>
        <p:spPr bwMode="auto">
          <a:xfrm>
            <a:off x="609600" y="762000"/>
            <a:ext cx="3744913" cy="4608513"/>
          </a:xfrm>
          <a:prstGeom prst="rect">
            <a:avLst/>
          </a:prstGeom>
          <a:noFill/>
          <a:ln w="9525">
            <a:noFill/>
            <a:miter lim="800000"/>
            <a:headEnd/>
            <a:tailEnd/>
          </a:ln>
        </p:spPr>
      </p:pic>
      <p:pic>
        <p:nvPicPr>
          <p:cNvPr id="4" name="Picture 8" descr="Unborn"/>
          <p:cNvPicPr>
            <a:picLocks noChangeAspect="1" noChangeArrowheads="1"/>
          </p:cNvPicPr>
          <p:nvPr/>
        </p:nvPicPr>
        <p:blipFill>
          <a:blip r:embed="rId3" cstate="print"/>
          <a:srcRect/>
          <a:stretch>
            <a:fillRect/>
          </a:stretch>
        </p:blipFill>
        <p:spPr bwMode="auto">
          <a:xfrm>
            <a:off x="5004048" y="1772816"/>
            <a:ext cx="3671937" cy="33569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prst="cross"/>
            <a:contourClr>
              <a:srgbClr val="969696"/>
            </a:contourClr>
          </a:sp3d>
        </p:spPr>
      </p:pic>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GB" smtClean="0">
                <a:solidFill>
                  <a:schemeClr val="bg1"/>
                </a:solidFill>
                <a:ea typeface="ＭＳ Ｐゴシック" pitchFamily="34" charset="-128"/>
              </a:rPr>
              <a:t>Nigeria, Syria, Egypt</a:t>
            </a:r>
          </a:p>
        </p:txBody>
      </p:sp>
      <p:pic>
        <p:nvPicPr>
          <p:cNvPr id="92163" name="Picture 2" descr="http://www.longwarjournal.org/images/Boko_Haram_2011_Bombing.jpg"/>
          <p:cNvPicPr>
            <a:picLocks noChangeAspect="1" noChangeArrowheads="1"/>
          </p:cNvPicPr>
          <p:nvPr/>
        </p:nvPicPr>
        <p:blipFill>
          <a:blip r:embed="rId2" cstate="print"/>
          <a:srcRect/>
          <a:stretch>
            <a:fillRect/>
          </a:stretch>
        </p:blipFill>
        <p:spPr bwMode="auto">
          <a:xfrm>
            <a:off x="228600" y="1524000"/>
            <a:ext cx="2819400" cy="4114800"/>
          </a:xfrm>
          <a:prstGeom prst="rect">
            <a:avLst/>
          </a:prstGeom>
          <a:noFill/>
          <a:ln w="9525">
            <a:noFill/>
            <a:miter lim="800000"/>
            <a:headEnd/>
            <a:tailEnd/>
          </a:ln>
        </p:spPr>
      </p:pic>
      <p:pic>
        <p:nvPicPr>
          <p:cNvPr id="92164" name="Picture 4" descr="http://www.mecn.org/wp-content/uploads/2012/03/churchbombediraq.jpg"/>
          <p:cNvPicPr>
            <a:picLocks noChangeAspect="1" noChangeArrowheads="1"/>
          </p:cNvPicPr>
          <p:nvPr/>
        </p:nvPicPr>
        <p:blipFill>
          <a:blip r:embed="rId3" cstate="print"/>
          <a:srcRect/>
          <a:stretch>
            <a:fillRect/>
          </a:stretch>
        </p:blipFill>
        <p:spPr bwMode="auto">
          <a:xfrm>
            <a:off x="3200400" y="1524000"/>
            <a:ext cx="2809875" cy="4114800"/>
          </a:xfrm>
          <a:prstGeom prst="rect">
            <a:avLst/>
          </a:prstGeom>
          <a:noFill/>
          <a:ln w="9525">
            <a:noFill/>
            <a:miter lim="800000"/>
            <a:headEnd/>
            <a:tailEnd/>
          </a:ln>
        </p:spPr>
      </p:pic>
      <p:pic>
        <p:nvPicPr>
          <p:cNvPr id="92165" name="Picture 6" descr="http://aroundthesphere.files.wordpress.com/2011/01/img-article-stack-egypt-church-bomb_134214704222.jpg"/>
          <p:cNvPicPr>
            <a:picLocks noChangeAspect="1" noChangeArrowheads="1"/>
          </p:cNvPicPr>
          <p:nvPr/>
        </p:nvPicPr>
        <p:blipFill>
          <a:blip r:embed="rId4" cstate="print"/>
          <a:srcRect/>
          <a:stretch>
            <a:fillRect/>
          </a:stretch>
        </p:blipFill>
        <p:spPr bwMode="auto">
          <a:xfrm>
            <a:off x="6172200" y="1524000"/>
            <a:ext cx="2743200" cy="41148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0" y="144224"/>
            <a:ext cx="91440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2"/>
              </a:rPr>
              <a:t>The Silent Exodus of Syria</a:t>
            </a:r>
            <a:r>
              <a:rPr kumimoji="0" lang="en-US" sz="1600" b="1" i="0" u="none" strike="noStrike" cap="none" normalizeH="0" baseline="0" dirty="0" smtClean="0">
                <a:ln>
                  <a:noFill/>
                </a:ln>
                <a:effectLst/>
                <a:latin typeface="Calibri"/>
                <a:ea typeface="Calibri" pitchFamily="34" charset="0"/>
                <a:cs typeface="Courier New" pitchFamily="49" charset="0"/>
                <a:hlinkClick r:id="rId2"/>
              </a:rPr>
              <a:t>’</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2"/>
              </a:rPr>
              <a:t>s Christians</a:t>
            </a: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3"/>
              </a:rPr>
              <a:t>Islamic Law Comes to Rebel-Held Syria</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 and the establishment of Sharia courts</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Christians slaughtered </a:t>
            </a:r>
            <a:r>
              <a:rPr kumimoji="0" lang="en-US" sz="1600" b="1" i="0" u="none" strike="noStrike" cap="none" normalizeH="0" baseline="0" dirty="0" smtClean="0">
                <a:ln>
                  <a:noFill/>
                </a:ln>
                <a:effectLst/>
                <a:latin typeface="Calibri"/>
                <a:ea typeface="Calibri" pitchFamily="34" charset="0"/>
                <a:cs typeface="Courier New" pitchFamily="49" charset="0"/>
              </a:rPr>
              <a:t>–</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 the world yawns. </a:t>
            </a: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4"/>
              </a:rPr>
              <a:t>Sudanese Officials Bulldoze Christian Church</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 </a:t>
            </a: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Nigerian </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5"/>
              </a:rPr>
              <a:t>Priest: Boko Haram Destroyed 50 Churches</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 </a:t>
            </a: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6"/>
              </a:rPr>
              <a:t>Tanzania : Christians Threatened with Islamist Violence on Easter</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East Asia and the Pacific</a:t>
            </a: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7"/>
              </a:rPr>
              <a:t>Chinese Activist, Now in U.S., Says His Relatives Remain Under Surveillance, Tells His Story of Abuse and Brutal Torture</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 </a:t>
            </a: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8"/>
              </a:rPr>
              <a:t>Beijing Cautions New Pope on Meddling in China</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 </a:t>
            </a:r>
            <a:endParaRPr kumimoji="0" lang="en-GB" sz="1600" b="1"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9"/>
              </a:rPr>
              <a:t>Indonesian Officials Destroy Church in Front of Worshippers as Muslims Egg Them On</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 </a:t>
            </a: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10"/>
              </a:rPr>
              <a:t>Three International NGOs Protest Legal Harassment of Buddhist Youth leader Le Cong </a:t>
            </a:r>
            <a:r>
              <a:rPr kumimoji="0" lang="en-US" sz="1600" b="1" i="0" u="none" strike="noStrike" cap="none" normalizeH="0" baseline="0" dirty="0" err="1" smtClean="0">
                <a:ln>
                  <a:noFill/>
                </a:ln>
                <a:effectLst/>
                <a:latin typeface="Courier New" pitchFamily="49" charset="0"/>
                <a:ea typeface="Calibri" pitchFamily="34" charset="0"/>
                <a:cs typeface="Courier New" pitchFamily="49" charset="0"/>
                <a:hlinkClick r:id="rId10"/>
              </a:rPr>
              <a:t>Cau</a:t>
            </a:r>
            <a:endParaRPr kumimoji="0" lang="en-US" sz="1600" b="1" i="0" u="none" strike="noStrike" cap="none" normalizeH="0" baseline="0" dirty="0" smtClean="0">
              <a:ln>
                <a:noFill/>
              </a:ln>
              <a:effectLst/>
              <a:latin typeface="Courier New" pitchFamily="49" charset="0"/>
              <a:ea typeface="Calibri" pitchFamily="34"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Over 100 Buddhist monks burn them selves to death in self immolations.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11"/>
              </a:rPr>
              <a:t>Muslim Group Condemns Violence in Burma</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 </a:t>
            </a:r>
            <a:endParaRPr kumimoji="0" lang="en-GB" sz="16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12"/>
              </a:rPr>
              <a:t>House Church in Xinjiang Raided and Leaders Interrogated</a:t>
            </a:r>
            <a:r>
              <a:rPr kumimoji="0" lang="en-US" sz="1600" b="1" i="0" u="none" strike="noStrike" cap="none" normalizeH="0" baseline="0" dirty="0" smtClean="0">
                <a:ln>
                  <a:noFill/>
                </a:ln>
                <a:effectLst/>
                <a:latin typeface="Courier New" pitchFamily="49" charset="0"/>
                <a:ea typeface="Calibri" pitchFamily="34" charset="0"/>
                <a:cs typeface="Courier New" pitchFamily="49" charset="0"/>
              </a:rPr>
              <a:t> </a:t>
            </a:r>
            <a:endPar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13"/>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600" b="1" i="0" u="none" strike="noStrike" cap="none" normalizeH="0" baseline="0" dirty="0" smtClean="0">
                <a:ln>
                  <a:noFill/>
                </a:ln>
                <a:effectLst/>
                <a:latin typeface="Courier New" pitchFamily="49" charset="0"/>
                <a:ea typeface="Calibri" pitchFamily="34" charset="0"/>
                <a:cs typeface="Courier New" pitchFamily="49" charset="0"/>
                <a:hlinkClick r:id="rId13"/>
              </a:rPr>
              <a:t>Persecution Rises in China as Plan Begins to End House Churches</a:t>
            </a:r>
            <a:r>
              <a:rPr kumimoji="0" lang="en-GB" sz="1600" b="1" i="0" u="none" strike="noStrike" cap="none" normalizeH="0" baseline="0" dirty="0" smtClean="0">
                <a:ln>
                  <a:noFill/>
                </a:ln>
                <a:effectLst/>
                <a:latin typeface="Arial" pitchFamily="34" charset="0"/>
                <a:cs typeface="Arial" pitchFamily="34" charset="0"/>
              </a:rPr>
              <a:t> </a:t>
            </a:r>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251520" y="120024"/>
            <a:ext cx="7992888"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fontAlgn="base">
              <a:spcBef>
                <a:spcPct val="0"/>
              </a:spcBef>
              <a:spcAft>
                <a:spcPct val="0"/>
              </a:spcAft>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2"/>
              </a:rPr>
              <a:t>China Rights group lists 2012</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2"/>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2"/>
              </a:rPr>
              <a:t>s Top 10 Cases of Anti-Christian Persecution</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3"/>
              </a:rPr>
              <a:t>MALAYSIA: Ibrahim Ali, The Head of Perkasa, Issues Appeal to Burn Bibles</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4"/>
              </a:rPr>
              <a:t>Two North Korean Christians Killed for Their Faith</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5"/>
              </a:rPr>
              <a:t>Vietnam</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5"/>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5"/>
              </a:rPr>
              <a:t>s New Religion Decree Restrictive</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6"/>
              </a:rPr>
              <a:t>Vietnamese Authorities Tear Down Carmelite Monastery</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7"/>
              </a:rPr>
              <a:t>Indonesia Man Receives 5 Year Sentence for Insulting Islam</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8"/>
              </a:rPr>
              <a:t>Azerbaijan Mosque Loses Eight-Year Struggle for Religious Freedom</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9"/>
              </a:rPr>
              <a:t>Egypt</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9"/>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9"/>
              </a:rPr>
              <a:t>s Coptic Christians Must Be Protected From Sectarian Violence</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0"/>
              </a:rPr>
              <a:t>We Abandon Christians in the East At Our Peril</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1"/>
              </a:rPr>
              <a:t>Torture Likely Led to Death of Egyptian Christian in Libya, Sources Say</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2"/>
              </a:rPr>
              <a:t>Iraq</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12"/>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2"/>
              </a:rPr>
              <a:t>s Endangered Christians</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err="1" smtClean="0">
                <a:ln>
                  <a:noFill/>
                </a:ln>
                <a:solidFill>
                  <a:schemeClr val="tx1"/>
                </a:solidFill>
                <a:effectLst/>
                <a:latin typeface="Courier New" pitchFamily="49" charset="0"/>
                <a:ea typeface="Calibri" pitchFamily="34" charset="0"/>
                <a:cs typeface="Courier New" pitchFamily="49" charset="0"/>
                <a:hlinkClick r:id="rId13"/>
              </a:rPr>
              <a:t>McMecca</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3"/>
              </a:rPr>
              <a:t>: The Strange Alliance of Clerics and Businessmen in Saudi Arabia</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4"/>
              </a:rPr>
              <a:t>Only 57 Churches Left in Iraq</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5"/>
              </a:rPr>
              <a:t>UN Special Rapporteur on Freedom of Religion or Belief Discusses New Report on Violence Against Baha</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15"/>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5"/>
              </a:rPr>
              <a:t>is in Iran</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6"/>
              </a:rPr>
              <a:t>Iranian Pastor in Prison Needs Help of White House, Panel Told; Pastor</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16"/>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6"/>
              </a:rPr>
              <a:t>s Wife: </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16"/>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6"/>
              </a:rPr>
              <a:t>I am disappointed that the west has not fully engaged in this case. </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16"/>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6"/>
              </a:rPr>
              <a:t> I expect more from our government.</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16"/>
              </a:rPr>
              <a:t>”</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7"/>
              </a:rPr>
              <a:t>St. Mark</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17"/>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7"/>
              </a:rPr>
              <a:t>s Coptic Church in Benghazi Torched</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8"/>
              </a:rPr>
              <a:t>Outrage Spreads As Islam</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18"/>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8"/>
              </a:rPr>
              <a:t>s Most Holy Relics Are Being Demolished in Mecca</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rgbClr val="080808"/>
                </a:solidFill>
                <a:effectLst/>
                <a:latin typeface="Courier New" pitchFamily="49" charset="0"/>
                <a:ea typeface="Calibri" pitchFamily="34" charset="0"/>
                <a:cs typeface="Courier New" pitchFamily="49" charset="0"/>
                <a:hlinkClick r:id="rId19"/>
              </a:rPr>
              <a:t>Copts Protest Church Attack in Egypt </a:t>
            </a:r>
            <a:r>
              <a:rPr kumimoji="0" lang="en-US" sz="1400" b="1" i="0" u="none" strike="noStrike" cap="none" normalizeH="0" baseline="0" dirty="0" smtClean="0">
                <a:ln>
                  <a:noFill/>
                </a:ln>
                <a:solidFill>
                  <a:srgbClr val="080808"/>
                </a:solidFill>
                <a:effectLst/>
                <a:latin typeface="Calibri"/>
                <a:ea typeface="Calibri" pitchFamily="34" charset="0"/>
                <a:cs typeface="Courier New" pitchFamily="49" charset="0"/>
                <a:hlinkClick r:id="rId19"/>
              </a:rPr>
              <a:t>—</a:t>
            </a:r>
            <a:r>
              <a:rPr kumimoji="0" lang="en-US" sz="1400" b="1" i="0" u="none" strike="noStrike" cap="none" normalizeH="0" baseline="0" dirty="0" smtClean="0">
                <a:ln>
                  <a:noFill/>
                </a:ln>
                <a:solidFill>
                  <a:srgbClr val="080808"/>
                </a:solidFill>
                <a:effectLst/>
                <a:latin typeface="Courier New" pitchFamily="49" charset="0"/>
                <a:ea typeface="Calibri" pitchFamily="34" charset="0"/>
                <a:cs typeface="Courier New" pitchFamily="49" charset="0"/>
                <a:hlinkClick r:id="rId19"/>
              </a:rPr>
              <a:t> Church Attacked Again</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20"/>
              </a:rPr>
              <a:t>Egyptian Court Sentences Christian Family to 15 Years for Converting from Islam</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21"/>
              </a:rPr>
              <a:t>Egypt</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21"/>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21"/>
              </a:rPr>
              <a:t>s Constitution Threatens Religious Freedom</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22"/>
              </a:rPr>
              <a:t>In Libya, Two Religious Communities Forced Out</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395536" y="11542"/>
            <a:ext cx="792088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4" fontAlgn="base">
              <a:spcBef>
                <a:spcPct val="0"/>
              </a:spcBef>
              <a:spcAft>
                <a:spcPct val="0"/>
              </a:spcAft>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2"/>
              </a:rPr>
              <a:t>In Art and Education, Saudi Arabia Teaches Muslims Should </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2"/>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2"/>
              </a:rPr>
              <a:t>Triumph</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2"/>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2"/>
              </a:rPr>
              <a:t> Over Jews and Christians</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lvl="4" fontAlgn="base">
              <a:spcBef>
                <a:spcPct val="0"/>
              </a:spcBef>
              <a:spcAft>
                <a:spcPct val="0"/>
              </a:spcAft>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3"/>
              </a:rPr>
              <a:t>Yemen</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3"/>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3"/>
              </a:rPr>
              <a:t>s Persecuted Christians</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4"/>
              </a:rPr>
              <a:t>Sufi Mystics Warn of More Islamist Violence</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5"/>
              </a:rPr>
              <a:t>Iran</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5"/>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5"/>
              </a:rPr>
              <a:t>s Religious Crackdown</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400" b="1" i="0" u="none" strike="noStrike" cap="none" normalizeH="0" baseline="0" dirty="0" smtClean="0">
                <a:ln>
                  <a:noFill/>
                </a:ln>
                <a:solidFill>
                  <a:srgbClr val="00307B"/>
                </a:solidFill>
                <a:effectLst/>
                <a:latin typeface="Courier New" pitchFamily="49" charset="0"/>
                <a:ea typeface="Calibri" pitchFamily="34" charset="0"/>
                <a:cs typeface="Courier New" pitchFamily="49" charset="0"/>
              </a:rPr>
              <a:t>South and Central Asia</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6"/>
              </a:rPr>
              <a:t>Pakistani Minorities See New Threats</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7"/>
              </a:rPr>
              <a:t>Report: Kazakhstan Court Orders Burning of Religious Books, Possibly a First for Their Government</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8"/>
              </a:rPr>
              <a:t>Appeal Sent by Catholic Congregations in Pakistan for Revision of Blasphemy Law</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9"/>
              </a:rPr>
              <a:t>Almost 90 Killed in Attack Targeting Pakistan</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9"/>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9"/>
              </a:rPr>
              <a:t>s Shi</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9"/>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9"/>
              </a:rPr>
              <a:t>a Muslims</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0"/>
              </a:rPr>
              <a:t>BANGLADESH: 20,000-strong mob attacks, Ahmadi festival</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1"/>
              </a:rPr>
              <a:t>Violence Against Christians Spreading in India</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2"/>
              </a:rPr>
              <a:t>Shiites Demand Protection</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3"/>
              </a:rPr>
              <a:t>BRUTAL MURDER IN BALUCHISTAN: Christian Refuses to Convert to Islam</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4"/>
              </a:rPr>
              <a:t>Kazakhstan</a:t>
            </a:r>
            <a:r>
              <a:rPr kumimoji="0" lang="en-US" sz="1400" b="1" i="0" u="none" strike="noStrike" cap="none" normalizeH="0" baseline="0" dirty="0" smtClean="0">
                <a:ln>
                  <a:noFill/>
                </a:ln>
                <a:solidFill>
                  <a:schemeClr val="tx1"/>
                </a:solidFill>
                <a:effectLst/>
                <a:latin typeface="Calibri"/>
                <a:ea typeface="Calibri" pitchFamily="34" charset="0"/>
                <a:cs typeface="Courier New" pitchFamily="49" charset="0"/>
                <a:hlinkClick r:id="rId14"/>
              </a:rPr>
              <a:t>’</a:t>
            </a:r>
            <a:r>
              <a:rPr kumimoji="0" lang="en-US" sz="1400" b="1" i="0" u="none" strike="noStrike" cap="none" normalizeH="0" baseline="0" dirty="0" smtClean="0">
                <a:ln>
                  <a:noFill/>
                </a:ln>
                <a:solidFill>
                  <a:schemeClr val="tx1"/>
                </a:solidFill>
                <a:effectLst/>
                <a:latin typeface="Courier New" pitchFamily="49" charset="0"/>
                <a:ea typeface="Calibri" pitchFamily="34" charset="0"/>
                <a:cs typeface="Courier New" pitchFamily="49" charset="0"/>
                <a:hlinkClick r:id="rId14"/>
              </a:rPr>
              <a:t>s authorities raid at least eight separate worship meetings</a:t>
            </a:r>
            <a:r>
              <a:rPr kumimoji="0" lang="en-US" sz="1400" b="1" i="0" u="none" strike="noStrike" cap="none" normalizeH="0" baseline="0" dirty="0" smtClean="0">
                <a:ln>
                  <a:noFill/>
                </a:ln>
                <a:solidFill>
                  <a:srgbClr val="222222"/>
                </a:solidFill>
                <a:effectLst/>
                <a:latin typeface="Courier New" pitchFamily="49" charset="0"/>
                <a:ea typeface="Calibri" pitchFamily="34" charset="0"/>
                <a:cs typeface="Courier New" pitchFamily="49" charset="0"/>
              </a:rPr>
              <a:t>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990600" y="990600"/>
            <a:ext cx="7239000" cy="5101952"/>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smtClean="0">
                <a:solidFill>
                  <a:schemeClr val="bg1"/>
                </a:solidFill>
              </a:rPr>
              <a:t>Contemporary Slavery</a:t>
            </a:r>
          </a:p>
        </p:txBody>
      </p:sp>
      <p:sp>
        <p:nvSpPr>
          <p:cNvPr id="29699" name="Rectangle 3"/>
          <p:cNvSpPr>
            <a:spLocks noGrp="1" noChangeArrowheads="1"/>
          </p:cNvSpPr>
          <p:nvPr>
            <p:ph type="body" idx="1"/>
          </p:nvPr>
        </p:nvSpPr>
        <p:spPr/>
        <p:txBody>
          <a:bodyPr/>
          <a:lstStyle/>
          <a:p>
            <a:pPr eaLnBrk="1" hangingPunct="1"/>
            <a:r>
              <a:rPr lang="en-GB" smtClean="0">
                <a:solidFill>
                  <a:schemeClr val="bg1"/>
                </a:solidFill>
              </a:rPr>
              <a:t>27 million people enslaved today</a:t>
            </a:r>
          </a:p>
          <a:p>
            <a:pPr eaLnBrk="1" hangingPunct="1"/>
            <a:r>
              <a:rPr lang="en-GB" smtClean="0">
                <a:solidFill>
                  <a:schemeClr val="bg1"/>
                </a:solidFill>
              </a:rPr>
              <a:t>ILO say this includes 8.4 million children </a:t>
            </a:r>
          </a:p>
          <a:p>
            <a:pPr eaLnBrk="1" hangingPunct="1"/>
            <a:r>
              <a:rPr lang="en-GB" smtClean="0">
                <a:solidFill>
                  <a:schemeClr val="bg1"/>
                </a:solidFill>
              </a:rPr>
              <a:t>700,000 trafficked every year</a:t>
            </a:r>
          </a:p>
          <a:p>
            <a:pPr eaLnBrk="1" hangingPunct="1"/>
            <a:r>
              <a:rPr lang="en-GB" smtClean="0">
                <a:solidFill>
                  <a:schemeClr val="bg1"/>
                </a:solidFill>
              </a:rPr>
              <a:t>Debt Bondage affects 20 million people</a:t>
            </a:r>
          </a:p>
          <a:p>
            <a:pPr eaLnBrk="1" hangingPunct="1"/>
            <a:r>
              <a:rPr lang="en-GB" smtClean="0">
                <a:solidFill>
                  <a:schemeClr val="bg1"/>
                </a:solidFill>
              </a:rPr>
              <a:t>Forced labour, child labour, economic servitude, racially motivated and caste based slavery all still persist throughout the world</a:t>
            </a:r>
          </a:p>
        </p:txBody>
      </p:sp>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67544" y="0"/>
            <a:ext cx="8229600" cy="2278063"/>
          </a:xfrm>
        </p:spPr>
        <p:txBody>
          <a:bodyPr>
            <a:normAutofit fontScale="90000"/>
          </a:bodyPr>
          <a:lstStyle/>
          <a:p>
            <a:r>
              <a:rPr lang="en-GB" sz="2800" b="1" dirty="0" smtClean="0">
                <a:solidFill>
                  <a:schemeClr val="bg1"/>
                </a:solidFill>
                <a:ea typeface="ＭＳ Ｐゴシック" pitchFamily="34" charset="-128"/>
              </a:rPr>
              <a:t>A coalition of Quakers, William Wilberforce, Thomas Clarkson, Granville Sharpe, Olaudah Equiano, Josiah Wedgewood, John Newton, and others ended slavery but it was preceded by religious revival </a:t>
            </a:r>
            <a:r>
              <a:rPr lang="en-GB" dirty="0" smtClean="0">
                <a:ea typeface="ＭＳ Ｐゴシック" pitchFamily="34" charset="-128"/>
              </a:rPr>
              <a:t/>
            </a:r>
            <a:br>
              <a:rPr lang="en-GB" dirty="0" smtClean="0">
                <a:ea typeface="ＭＳ Ｐゴシック" pitchFamily="34" charset="-128"/>
              </a:rPr>
            </a:br>
            <a:endParaRPr lang="en-GB" dirty="0" smtClean="0">
              <a:ea typeface="ＭＳ Ｐゴシック" pitchFamily="34" charset="-128"/>
            </a:endParaRPr>
          </a:p>
        </p:txBody>
      </p:sp>
      <p:pic>
        <p:nvPicPr>
          <p:cNvPr id="3" name="Picture 3" descr="1"/>
          <p:cNvPicPr>
            <a:picLocks noChangeAspect="1" noChangeArrowheads="1"/>
          </p:cNvPicPr>
          <p:nvPr/>
        </p:nvPicPr>
        <p:blipFill>
          <a:blip r:embed="rId2" cstate="print"/>
          <a:srcRect/>
          <a:stretch>
            <a:fillRect/>
          </a:stretch>
        </p:blipFill>
        <p:spPr>
          <a:xfrm>
            <a:off x="5181600" y="4419600"/>
            <a:ext cx="1512168" cy="2060848"/>
          </a:xfrm>
          <a:prstGeom prst="rect">
            <a:avLst/>
          </a:prstGeom>
          <a:ln>
            <a:noFill/>
          </a:ln>
          <a:effectLst>
            <a:softEdge rad="112500"/>
          </a:effectLst>
        </p:spPr>
      </p:pic>
      <p:pic>
        <p:nvPicPr>
          <p:cNvPr id="5" name="Picture 2" descr="WilliamWilberforce"/>
          <p:cNvPicPr>
            <a:picLocks noChangeAspect="1" noChangeArrowheads="1"/>
          </p:cNvPicPr>
          <p:nvPr/>
        </p:nvPicPr>
        <p:blipFill>
          <a:blip r:embed="rId3" cstate="print"/>
          <a:srcRect/>
          <a:stretch>
            <a:fillRect/>
          </a:stretch>
        </p:blipFill>
        <p:spPr bwMode="auto">
          <a:xfrm>
            <a:off x="3352800" y="2209800"/>
            <a:ext cx="2520280" cy="1584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Equiano blow-up"/>
          <p:cNvPicPr>
            <a:picLocks noChangeAspect="1" noChangeArrowheads="1"/>
          </p:cNvPicPr>
          <p:nvPr/>
        </p:nvPicPr>
        <p:blipFill>
          <a:blip r:embed="rId4" cstate="print"/>
          <a:srcRect/>
          <a:stretch>
            <a:fillRect/>
          </a:stretch>
        </p:blipFill>
        <p:spPr bwMode="auto">
          <a:xfrm>
            <a:off x="1835696" y="4653136"/>
            <a:ext cx="2370584" cy="195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descr="young clarksonin color"/>
          <p:cNvPicPr>
            <a:picLocks noChangeAspect="1" noChangeArrowheads="1"/>
          </p:cNvPicPr>
          <p:nvPr/>
        </p:nvPicPr>
        <p:blipFill>
          <a:blip r:embed="rId5" cstate="print">
            <a:lum bright="6000"/>
          </a:blip>
          <a:srcRect/>
          <a:stretch>
            <a:fillRect/>
          </a:stretch>
        </p:blipFill>
        <p:spPr>
          <a:xfrm>
            <a:off x="6156176" y="1916832"/>
            <a:ext cx="2265040" cy="17281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5058" name="Picture 2"/>
          <p:cNvPicPr>
            <a:picLocks noChangeAspect="1" noChangeArrowheads="1"/>
          </p:cNvPicPr>
          <p:nvPr/>
        </p:nvPicPr>
        <p:blipFill>
          <a:blip r:embed="rId6" cstate="print"/>
          <a:srcRect/>
          <a:stretch>
            <a:fillRect/>
          </a:stretch>
        </p:blipFill>
        <p:spPr bwMode="auto">
          <a:xfrm>
            <a:off x="152400" y="1828800"/>
            <a:ext cx="2438400" cy="1810891"/>
          </a:xfrm>
          <a:prstGeom prst="rect">
            <a:avLst/>
          </a:prstGeom>
          <a:ln>
            <a:noFill/>
          </a:ln>
          <a:effectLst>
            <a:softEdge rad="112500"/>
          </a:effectLst>
        </p:spPr>
      </p:pic>
      <p:pic>
        <p:nvPicPr>
          <p:cNvPr id="45059" name="Picture 3"/>
          <p:cNvPicPr>
            <a:picLocks noChangeAspect="1" noChangeArrowheads="1"/>
          </p:cNvPicPr>
          <p:nvPr/>
        </p:nvPicPr>
        <p:blipFill>
          <a:blip r:embed="rId7" cstate="print"/>
          <a:srcRect/>
          <a:stretch>
            <a:fillRect/>
          </a:stretch>
        </p:blipFill>
        <p:spPr bwMode="auto">
          <a:xfrm>
            <a:off x="251520" y="3429000"/>
            <a:ext cx="2747382" cy="22322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5060" name="Picture 4"/>
          <p:cNvPicPr>
            <a:picLocks noChangeAspect="1" noChangeArrowheads="1"/>
          </p:cNvPicPr>
          <p:nvPr/>
        </p:nvPicPr>
        <p:blipFill>
          <a:blip r:embed="rId8" cstate="print"/>
          <a:srcRect/>
          <a:stretch>
            <a:fillRect/>
          </a:stretch>
        </p:blipFill>
        <p:spPr bwMode="auto">
          <a:xfrm>
            <a:off x="6804025" y="4149725"/>
            <a:ext cx="2095500" cy="2476500"/>
          </a:xfrm>
          <a:prstGeom prst="rect">
            <a:avLst/>
          </a:prstGeom>
          <a:noFill/>
          <a:ln w="9525">
            <a:noFill/>
            <a:miter lim="800000"/>
            <a:headEnd/>
            <a:tailEnd/>
          </a:ln>
          <a:effectLst>
            <a:outerShdw dist="139700" dir="2700000" algn="tl" rotWithShape="0">
              <a:srgbClr val="333333">
                <a:alpha val="64999"/>
              </a:srgbClr>
            </a:outerShdw>
          </a:effectLst>
        </p:spPr>
      </p:pic>
      <p:pic>
        <p:nvPicPr>
          <p:cNvPr id="45061" name="Picture 5"/>
          <p:cNvPicPr>
            <a:picLocks noChangeAspect="1" noChangeArrowheads="1"/>
          </p:cNvPicPr>
          <p:nvPr/>
        </p:nvPicPr>
        <p:blipFill>
          <a:blip r:embed="rId9" cstate="print"/>
          <a:srcRect/>
          <a:stretch>
            <a:fillRect/>
          </a:stretch>
        </p:blipFill>
        <p:spPr bwMode="auto">
          <a:xfrm>
            <a:off x="3347864" y="3707719"/>
            <a:ext cx="2232248" cy="1881521"/>
          </a:xfrm>
          <a:prstGeom prst="ellipse">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mendonews.files.wordpress.com/2010/01/martin-luther-king-jr-right.jpg"/>
          <p:cNvPicPr>
            <a:picLocks noChangeAspect="1" noChangeArrowheads="1"/>
          </p:cNvPicPr>
          <p:nvPr/>
        </p:nvPicPr>
        <p:blipFill>
          <a:blip r:embed="rId2" cstate="print"/>
          <a:srcRect l="14000" t="14000" r="14000" b="14000"/>
          <a:stretch>
            <a:fillRect/>
          </a:stretch>
        </p:blipFill>
        <p:spPr bwMode="auto">
          <a:xfrm>
            <a:off x="1066800" y="762000"/>
            <a:ext cx="3429000" cy="3429000"/>
          </a:xfrm>
          <a:prstGeom prst="rect">
            <a:avLst/>
          </a:prstGeom>
          <a:noFill/>
          <a:ln w="9525">
            <a:noFill/>
            <a:miter lim="800000"/>
            <a:headEnd/>
            <a:tailEnd/>
          </a:ln>
        </p:spPr>
      </p:pic>
      <p:sp>
        <p:nvSpPr>
          <p:cNvPr id="32771" name="Rectangle 3"/>
          <p:cNvSpPr>
            <a:spLocks noChangeArrowheads="1"/>
          </p:cNvSpPr>
          <p:nvPr/>
        </p:nvSpPr>
        <p:spPr bwMode="auto">
          <a:xfrm>
            <a:off x="762000" y="4649788"/>
            <a:ext cx="8001000" cy="1077912"/>
          </a:xfrm>
          <a:prstGeom prst="rect">
            <a:avLst/>
          </a:prstGeom>
          <a:noFill/>
          <a:ln w="9525">
            <a:noFill/>
            <a:miter lim="800000"/>
            <a:headEnd/>
            <a:tailEnd/>
          </a:ln>
        </p:spPr>
        <p:txBody>
          <a:bodyPr anchor="ctr">
            <a:spAutoFit/>
          </a:bodyPr>
          <a:lstStyle/>
          <a:p>
            <a:r>
              <a:rPr lang="en-GB" altLang="en-US" sz="3200">
                <a:solidFill>
                  <a:schemeClr val="bg1"/>
                </a:solidFill>
                <a:latin typeface="Times New Roman" pitchFamily="18" charset="0"/>
                <a:cs typeface="Times New Roman" pitchFamily="18" charset="0"/>
              </a:rPr>
              <a:t>“</a:t>
            </a:r>
            <a:r>
              <a:rPr lang="en-GB" altLang="ja-JP" sz="3200" i="1">
                <a:solidFill>
                  <a:schemeClr val="bg1"/>
                </a:solidFill>
                <a:latin typeface="Times New Roman" pitchFamily="18" charset="0"/>
                <a:cs typeface="Times New Roman" pitchFamily="18" charset="0"/>
              </a:rPr>
              <a:t>Our lives begin to end the day we become silent about things that matter</a:t>
            </a:r>
            <a:endParaRPr lang="en-GB" sz="320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smtClean="0">
                <a:solidFill>
                  <a:schemeClr val="bg1"/>
                </a:solidFill>
                <a:ea typeface="ＭＳ Ｐゴシック" pitchFamily="34" charset="-128"/>
              </a:rPr>
              <a:t>Mahatma Gandhi</a:t>
            </a:r>
          </a:p>
        </p:txBody>
      </p:sp>
      <p:sp>
        <p:nvSpPr>
          <p:cNvPr id="25603" name="Rectangle 1"/>
          <p:cNvSpPr>
            <a:spLocks noChangeArrowheads="1"/>
          </p:cNvSpPr>
          <p:nvPr/>
        </p:nvSpPr>
        <p:spPr bwMode="auto">
          <a:xfrm>
            <a:off x="762000" y="1638300"/>
            <a:ext cx="8382000" cy="1323975"/>
          </a:xfrm>
          <a:prstGeom prst="rect">
            <a:avLst/>
          </a:prstGeom>
          <a:noFill/>
          <a:ln w="9525">
            <a:noFill/>
            <a:miter lim="800000"/>
            <a:headEnd/>
            <a:tailEnd/>
          </a:ln>
        </p:spPr>
        <p:txBody>
          <a:bodyPr anchor="ctr">
            <a:spAutoFit/>
          </a:bodyPr>
          <a:lstStyle/>
          <a:p>
            <a:pPr eaLnBrk="0" hangingPunct="0"/>
            <a:r>
              <a:rPr lang="en-GB" altLang="en-US" sz="4000" b="1" i="1">
                <a:solidFill>
                  <a:schemeClr val="bg1"/>
                </a:solidFill>
                <a:cs typeface="Times New Roman" pitchFamily="18" charset="0"/>
              </a:rPr>
              <a:t>“</a:t>
            </a:r>
            <a:r>
              <a:rPr lang="en-GB" sz="4000" b="1" i="1">
                <a:solidFill>
                  <a:schemeClr val="bg1"/>
                </a:solidFill>
                <a:cs typeface="Times New Roman" pitchFamily="18" charset="0"/>
              </a:rPr>
              <a:t>You must be the change you want to see in the world</a:t>
            </a:r>
            <a:r>
              <a:rPr lang="en-GB" altLang="en-US" sz="4000" b="1" i="1">
                <a:solidFill>
                  <a:schemeClr val="bg1"/>
                </a:solidFill>
                <a:cs typeface="Times New Roman" pitchFamily="18" charset="0"/>
              </a:rPr>
              <a:t>”</a:t>
            </a:r>
            <a:endParaRPr lang="en-GB">
              <a:solidFill>
                <a:schemeClr val="bg1"/>
              </a:solidFill>
            </a:endParaRPr>
          </a:p>
        </p:txBody>
      </p:sp>
      <p:pic>
        <p:nvPicPr>
          <p:cNvPr id="7172" name="Picture 3" descr="http://fractalenlightenment.com/wp/wp-content/uploads/image-import/_Mi7AIQ22soI/RwIWrT58OaI/AAAAAAAAAiA/K_6TdS8hXzk/s1600-h/Gandhi1.jpg"/>
          <p:cNvPicPr>
            <a:picLocks noChangeAspect="1" noChangeArrowheads="1"/>
          </p:cNvPicPr>
          <p:nvPr/>
        </p:nvPicPr>
        <p:blipFill>
          <a:blip r:embed="rId2" cstate="print"/>
          <a:srcRect/>
          <a:stretch>
            <a:fillRect/>
          </a:stretch>
        </p:blipFill>
        <p:spPr bwMode="auto">
          <a:xfrm>
            <a:off x="685800" y="2895600"/>
            <a:ext cx="4328160" cy="3657600"/>
          </a:xfrm>
          <a:prstGeom prst="rect">
            <a:avLst/>
          </a:prstGeom>
          <a:noFill/>
          <a:ln w="9525">
            <a:noFill/>
            <a:miter lim="800000"/>
            <a:headEnd/>
            <a:tailEnd/>
          </a:ln>
          <a:effectLst>
            <a:softEdge rad="635000"/>
          </a:effectLst>
        </p:spPr>
      </p:pic>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916238" y="685800"/>
            <a:ext cx="5770562" cy="5551488"/>
          </a:xfrm>
        </p:spPr>
        <p:txBody>
          <a:bodyPr/>
          <a:lstStyle/>
          <a:p>
            <a:r>
              <a:rPr lang="en-GB" altLang="en-US" sz="2800" b="1" i="1" smtClean="0">
                <a:solidFill>
                  <a:schemeClr val="bg1"/>
                </a:solidFill>
                <a:ea typeface="ＭＳ Ｐゴシック" pitchFamily="34" charset="-128"/>
              </a:rPr>
              <a:t>“</a:t>
            </a:r>
            <a:r>
              <a:rPr lang="en-GB" sz="2800" b="1" i="1" smtClean="0">
                <a:solidFill>
                  <a:schemeClr val="bg1"/>
                </a:solidFill>
                <a:ea typeface="ＭＳ Ｐゴシック" pitchFamily="34" charset="-128"/>
              </a:rPr>
              <a:t>Let no one be discouraged by the belief there is nothing one person can do against the enormous array of the world's ills, misery, ignorance, and violence. Few will have the greatness to bend history, but each of us can work to change a small portion of events. And in the total of all those acts will be written the history of a generation.</a:t>
            </a:r>
            <a:r>
              <a:rPr lang="en-GB" altLang="en-US" sz="2800" b="1" i="1" smtClean="0">
                <a:solidFill>
                  <a:schemeClr val="bg1"/>
                </a:solidFill>
                <a:ea typeface="ＭＳ Ｐゴシック" pitchFamily="34" charset="-128"/>
              </a:rPr>
              <a:t>”</a:t>
            </a:r>
            <a:r>
              <a:rPr lang="en-GB" sz="2800" b="1" i="1" smtClean="0">
                <a:solidFill>
                  <a:schemeClr val="bg1"/>
                </a:solidFill>
                <a:ea typeface="ＭＳ Ｐゴシック" pitchFamily="34" charset="-128"/>
              </a:rPr>
              <a:t>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Robert Kennedy</a:t>
            </a:r>
            <a:endParaRPr lang="en-GB" sz="2800" smtClean="0">
              <a:solidFill>
                <a:schemeClr val="bg1"/>
              </a:solidFill>
              <a:ea typeface="ＭＳ Ｐゴシック" pitchFamily="34" charset="-128"/>
            </a:endParaRPr>
          </a:p>
        </p:txBody>
      </p:sp>
      <p:pic>
        <p:nvPicPr>
          <p:cNvPr id="13314" name="Picture 2"/>
          <p:cNvPicPr>
            <a:picLocks noChangeAspect="1" noChangeArrowheads="1"/>
          </p:cNvPicPr>
          <p:nvPr/>
        </p:nvPicPr>
        <p:blipFill>
          <a:blip r:embed="rId2" cstate="print"/>
          <a:srcRect/>
          <a:stretch>
            <a:fillRect/>
          </a:stretch>
        </p:blipFill>
        <p:spPr bwMode="auto">
          <a:xfrm>
            <a:off x="304800" y="304800"/>
            <a:ext cx="2360240" cy="5639147"/>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Unborn"/>
          <p:cNvPicPr>
            <a:picLocks noChangeAspect="1" noChangeArrowheads="1"/>
          </p:cNvPicPr>
          <p:nvPr/>
        </p:nvPicPr>
        <p:blipFill>
          <a:blip r:embed="rId2" cstate="print">
            <a:duotone>
              <a:prstClr val="black"/>
              <a:srgbClr val="D9C3A5">
                <a:tint val="50000"/>
                <a:satMod val="180000"/>
              </a:srgbClr>
            </a:duotone>
            <a:lum bright="-14000"/>
          </a:blip>
          <a:srcRect/>
          <a:stretch>
            <a:fillRect/>
          </a:stretch>
        </p:blipFill>
        <p:spPr bwMode="auto">
          <a:xfrm>
            <a:off x="-324544" y="332656"/>
            <a:ext cx="9857437" cy="6525344"/>
          </a:xfrm>
          <a:prstGeom prst="rect">
            <a:avLst/>
          </a:prstGeom>
          <a:ln>
            <a:noFill/>
          </a:ln>
          <a:effectLst>
            <a:softEdge rad="635000"/>
          </a:effectLst>
        </p:spPr>
      </p:pic>
      <p:sp>
        <p:nvSpPr>
          <p:cNvPr id="78850"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en-GB" sz="1200" b="1">
                <a:latin typeface="Calibri" pitchFamily="34" charset="0"/>
              </a:rPr>
              <a:t>The latest abortion statistics reveal that taxpayers spent £118m on abortions in one recent year, of which £75m went to private clinics; that of 6.3 million abortions, just 143 were where a woman’s life was in danger; and that 48,000 people have had more than one abortion– some as many as eight.  There have been 42 million abortions annually throughout the world ; 115,000 every day; 600 in Britain every day; in the past 12 months there were 189,574 abortions.</a:t>
            </a:r>
            <a:endParaRPr lang="en-GB"/>
          </a:p>
        </p:txBody>
      </p:sp>
      <p:sp>
        <p:nvSpPr>
          <p:cNvPr id="78851" name="Title 3"/>
          <p:cNvSpPr>
            <a:spLocks noGrp="1"/>
          </p:cNvSpPr>
          <p:nvPr>
            <p:ph type="title"/>
          </p:nvPr>
        </p:nvSpPr>
        <p:spPr>
          <a:xfrm>
            <a:off x="467544" y="1628800"/>
            <a:ext cx="8229600" cy="4068762"/>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GB" sz="2400" dirty="0" smtClean="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ea typeface="ＭＳ Ｐゴシック" pitchFamily="34" charset="-128"/>
              </a:rPr>
              <a:t>The latest abortion statistics reveal that taxpayers spent £118m on abortions in one recent year, of which £75m went to private clinics; that of 6.3 million abortions, just 143 were where a woman’s life was in danger; and that 48,000 people have had more than one abortion– some as many as eight.  There have been 42 million abortions annually throughout the world ; 115,000 every day; 600 in Britain every day; in the past 12 months there were 189,574 abortions.</a:t>
            </a:r>
            <a:r>
              <a:rPr lang="en-GB" b="1" dirty="0" smtClean="0">
                <a:ln w="50800"/>
                <a:solidFill>
                  <a:schemeClr val="bg1">
                    <a:shade val="50000"/>
                  </a:schemeClr>
                </a:solidFill>
                <a:ea typeface="ＭＳ Ｐゴシック" pitchFamily="34" charset="-128"/>
              </a:rPr>
              <a:t/>
            </a:r>
            <a:br>
              <a:rPr lang="en-GB" b="1" dirty="0" smtClean="0">
                <a:ln w="50800"/>
                <a:solidFill>
                  <a:schemeClr val="bg1">
                    <a:shade val="50000"/>
                  </a:schemeClr>
                </a:solidFill>
                <a:ea typeface="ＭＳ Ｐゴシック" pitchFamily="34" charset="-128"/>
              </a:rPr>
            </a:br>
            <a:endParaRPr lang="en-GB" b="1" dirty="0" smtClean="0">
              <a:ln w="50800"/>
              <a:solidFill>
                <a:schemeClr val="bg1">
                  <a:shade val="50000"/>
                </a:schemeClr>
              </a:solidFill>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539552" y="548680"/>
            <a:ext cx="8229600" cy="1143000"/>
          </a:xfrm>
        </p:spPr>
        <p:txBody>
          <a:bodyPr>
            <a:normAutofit fontScale="90000"/>
          </a:bodyPr>
          <a:lstStyle/>
          <a:p>
            <a:r>
              <a:rPr lang="en-GB" i="1" dirty="0" smtClean="0">
                <a:solidFill>
                  <a:schemeClr val="bg1"/>
                </a:solidFill>
                <a:ea typeface="ＭＳ Ｐゴシック" pitchFamily="34" charset="-128"/>
              </a:rPr>
              <a:t>“faith in the public square” – Pope Benedict XVI</a:t>
            </a:r>
            <a:r>
              <a:rPr lang="en-GB" i="1" dirty="0" smtClean="0">
                <a:ea typeface="ＭＳ Ｐゴシック" pitchFamily="34" charset="-128"/>
              </a:rPr>
              <a:t>”</a:t>
            </a:r>
            <a:endParaRPr lang="en-GB" dirty="0" smtClean="0">
              <a:ea typeface="ＭＳ Ｐゴシック" pitchFamily="34" charset="-128"/>
            </a:endParaRPr>
          </a:p>
        </p:txBody>
      </p:sp>
      <p:pic>
        <p:nvPicPr>
          <p:cNvPr id="49155" name="Picture 2" descr="http://static.guim.co.uk/sys-images/Guardian/Pix/pictures/2013/2/13/1360754047902/Pope-Benedict-XVI-010.jpg"/>
          <p:cNvPicPr>
            <a:picLocks noChangeAspect="1" noChangeArrowheads="1"/>
          </p:cNvPicPr>
          <p:nvPr/>
        </p:nvPicPr>
        <p:blipFill>
          <a:blip r:embed="rId2" cstate="print"/>
          <a:srcRect/>
          <a:stretch>
            <a:fillRect/>
          </a:stretch>
        </p:blipFill>
        <p:spPr bwMode="auto">
          <a:xfrm>
            <a:off x="2339752" y="2564904"/>
            <a:ext cx="4381500" cy="2628900"/>
          </a:xfrm>
          <a:prstGeom prst="rect">
            <a:avLst/>
          </a:prstGeom>
          <a:noFill/>
          <a:ln w="9525">
            <a:noFill/>
            <a:miter lim="800000"/>
            <a:headEnd/>
            <a:tailEnd/>
          </a:ln>
          <a:effectLst>
            <a:reflection blurRad="6350" stA="52000" endA="300" endPos="35000" dir="5400000" sy="-100000" algn="bl" rotWithShape="0"/>
          </a:effectLst>
        </p:spPr>
      </p:pic>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4144962"/>
          </a:xfrm>
        </p:spPr>
        <p:txBody>
          <a:bodyPr/>
          <a:lstStyle/>
          <a:p>
            <a:r>
              <a:rPr lang="en-GB" sz="3200" smtClean="0">
                <a:solidFill>
                  <a:schemeClr val="bg1"/>
                </a:solidFill>
                <a:ea typeface="ＭＳ Ｐゴシック" pitchFamily="34" charset="-128"/>
              </a:rPr>
              <a:t>As Thomas More would put it, two thousand years later, standing trial in Westminster Hall, it was the desire </a:t>
            </a:r>
            <a:r>
              <a:rPr lang="en-GB" sz="3200" i="1" smtClean="0">
                <a:solidFill>
                  <a:schemeClr val="bg1"/>
                </a:solidFill>
                <a:ea typeface="ＭＳ Ｐゴシック" pitchFamily="34" charset="-128"/>
              </a:rPr>
              <a:t>“to be the king’s good servant, but God’s first.”</a:t>
            </a:r>
            <a:r>
              <a:rPr lang="en-GB" sz="3200" smtClean="0">
                <a:solidFill>
                  <a:schemeClr val="bg1"/>
                </a:solidFill>
                <a:ea typeface="ＭＳ Ｐゴシック" pitchFamily="34" charset="-128"/>
              </a:rPr>
              <a:t/>
            </a:r>
            <a:br>
              <a:rPr lang="en-GB" sz="3200" smtClean="0">
                <a:solidFill>
                  <a:schemeClr val="bg1"/>
                </a:solidFill>
                <a:ea typeface="ＭＳ Ｐゴシック" pitchFamily="34" charset="-128"/>
              </a:rPr>
            </a:br>
            <a:r>
              <a:rPr lang="en-GB" sz="3200" smtClean="0">
                <a:solidFill>
                  <a:schemeClr val="bg1"/>
                </a:solidFill>
                <a:ea typeface="ＭＳ Ｐゴシック" pitchFamily="34" charset="-128"/>
              </a:rPr>
              <a:t> </a:t>
            </a:r>
            <a:br>
              <a:rPr lang="en-GB" sz="3200" smtClean="0">
                <a:solidFill>
                  <a:schemeClr val="bg1"/>
                </a:solidFill>
                <a:ea typeface="ＭＳ Ｐゴシック" pitchFamily="34" charset="-128"/>
              </a:rPr>
            </a:br>
            <a:endParaRPr lang="en-GB" sz="3200" smtClean="0">
              <a:solidFill>
                <a:schemeClr val="bg1"/>
              </a:solidFill>
              <a:ea typeface="ＭＳ Ｐゴシック" pitchFamily="34" charset="-128"/>
            </a:endParaRPr>
          </a:p>
        </p:txBody>
      </p:sp>
      <p:pic>
        <p:nvPicPr>
          <p:cNvPr id="3" name="Picture 2"/>
          <p:cNvPicPr>
            <a:picLocks noChangeAspect="1" noChangeArrowheads="1"/>
          </p:cNvPicPr>
          <p:nvPr/>
        </p:nvPicPr>
        <p:blipFill>
          <a:blip r:embed="rId2" cstate="print"/>
          <a:srcRect/>
          <a:stretch>
            <a:fillRect/>
          </a:stretch>
        </p:blipFill>
        <p:spPr bwMode="auto">
          <a:xfrm>
            <a:off x="838200" y="3276600"/>
            <a:ext cx="2286000" cy="2159000"/>
          </a:xfrm>
          <a:prstGeom prst="rect">
            <a:avLst/>
          </a:prstGeom>
          <a:noFill/>
          <a:ln w="9525">
            <a:noFill/>
            <a:miter lim="800000"/>
            <a:headEnd/>
            <a:tailEnd/>
          </a:ln>
          <a:effectLst>
            <a:outerShdw dist="139700" dir="2700000" algn="tl" rotWithShape="0">
              <a:srgbClr val="333333">
                <a:alpha val="64999"/>
              </a:srgbClr>
            </a:outerShdw>
          </a:effectLst>
        </p:spPr>
      </p:pic>
      <p:pic>
        <p:nvPicPr>
          <p:cNvPr id="4" name="Picture 2"/>
          <p:cNvPicPr>
            <a:picLocks noChangeAspect="1" noChangeArrowheads="1"/>
          </p:cNvPicPr>
          <p:nvPr/>
        </p:nvPicPr>
        <p:blipFill>
          <a:blip r:embed="rId3" cstate="print"/>
          <a:srcRect/>
          <a:stretch>
            <a:fillRect/>
          </a:stretch>
        </p:blipFill>
        <p:spPr bwMode="auto">
          <a:xfrm>
            <a:off x="4267200" y="3276600"/>
            <a:ext cx="3352800" cy="2438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ww.rocklandcatholic.com/wp-content/uploads/St.-Thomas-More-prayer-card.jpg"/>
          <p:cNvPicPr>
            <a:picLocks noChangeAspect="1" noChangeArrowheads="1"/>
          </p:cNvPicPr>
          <p:nvPr/>
        </p:nvPicPr>
        <p:blipFill>
          <a:blip r:embed="rId2" cstate="print"/>
          <a:srcRect/>
          <a:stretch>
            <a:fillRect/>
          </a:stretch>
        </p:blipFill>
        <p:spPr bwMode="auto">
          <a:xfrm>
            <a:off x="304800" y="990600"/>
            <a:ext cx="2819400" cy="4572000"/>
          </a:xfrm>
          <a:prstGeom prst="rect">
            <a:avLst/>
          </a:prstGeom>
          <a:noFill/>
          <a:ln w="9525">
            <a:noFill/>
            <a:miter lim="800000"/>
            <a:headEnd/>
            <a:tailEnd/>
          </a:ln>
        </p:spPr>
      </p:pic>
      <p:pic>
        <p:nvPicPr>
          <p:cNvPr id="91139" name="Picture 4" descr="http://www.campionschool.in/aboutus/pic/saint-edmund-campion.jpg"/>
          <p:cNvPicPr>
            <a:picLocks noChangeAspect="1" noChangeArrowheads="1"/>
          </p:cNvPicPr>
          <p:nvPr/>
        </p:nvPicPr>
        <p:blipFill>
          <a:blip r:embed="rId3" cstate="print"/>
          <a:srcRect/>
          <a:stretch>
            <a:fillRect/>
          </a:stretch>
        </p:blipFill>
        <p:spPr bwMode="auto">
          <a:xfrm>
            <a:off x="3276600" y="990600"/>
            <a:ext cx="2857500" cy="4572000"/>
          </a:xfrm>
          <a:prstGeom prst="rect">
            <a:avLst/>
          </a:prstGeom>
          <a:noFill/>
          <a:ln w="9525">
            <a:noFill/>
            <a:miter lim="800000"/>
            <a:headEnd/>
            <a:tailEnd/>
          </a:ln>
        </p:spPr>
      </p:pic>
      <p:pic>
        <p:nvPicPr>
          <p:cNvPr id="91140" name="Picture 6" descr="MARGARET CLITHEROW"/>
          <p:cNvPicPr>
            <a:picLocks noChangeAspect="1" noChangeArrowheads="1"/>
          </p:cNvPicPr>
          <p:nvPr/>
        </p:nvPicPr>
        <p:blipFill>
          <a:blip r:embed="rId4" cstate="print"/>
          <a:srcRect/>
          <a:stretch>
            <a:fillRect/>
          </a:stretch>
        </p:blipFill>
        <p:spPr bwMode="auto">
          <a:xfrm>
            <a:off x="6228184" y="980728"/>
            <a:ext cx="2667000" cy="4572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381001" y="1219200"/>
            <a:ext cx="3686943" cy="3063924"/>
          </a:xfrm>
          <a:prstGeom prst="rect">
            <a:avLst/>
          </a:prstGeom>
          <a:noFill/>
          <a:ln w="9525">
            <a:noFill/>
            <a:miter lim="800000"/>
            <a:headEnd/>
            <a:tailEnd/>
          </a:ln>
        </p:spPr>
      </p:pic>
      <p:sp>
        <p:nvSpPr>
          <p:cNvPr id="93187" name="Title 2"/>
          <p:cNvSpPr>
            <a:spLocks noGrp="1"/>
          </p:cNvSpPr>
          <p:nvPr>
            <p:ph type="title"/>
          </p:nvPr>
        </p:nvSpPr>
        <p:spPr>
          <a:xfrm>
            <a:off x="250825" y="188913"/>
            <a:ext cx="8424863" cy="936625"/>
          </a:xfrm>
        </p:spPr>
        <p:txBody>
          <a:bodyPr>
            <a:normAutofit fontScale="90000"/>
          </a:bodyPr>
          <a:lstStyle/>
          <a:p>
            <a:r>
              <a:rPr lang="en-GB" sz="2800" smtClean="0">
                <a:solidFill>
                  <a:schemeClr val="bg1"/>
                </a:solidFill>
                <a:ea typeface="ＭＳ Ｐゴシック" pitchFamily="34" charset="-128"/>
              </a:rPr>
              <a:t>Pakistan</a:t>
            </a:r>
            <a:r>
              <a:rPr lang="en-GB" altLang="en-US" sz="2800" smtClean="0">
                <a:solidFill>
                  <a:schemeClr val="bg1"/>
                </a:solidFill>
                <a:ea typeface="ＭＳ Ｐゴシック" pitchFamily="34" charset="-128"/>
              </a:rPr>
              <a:t>’</a:t>
            </a:r>
            <a:r>
              <a:rPr lang="en-GB" sz="2800" smtClean="0">
                <a:solidFill>
                  <a:schemeClr val="bg1"/>
                </a:solidFill>
                <a:ea typeface="ＭＳ Ｐゴシック" pitchFamily="34" charset="-128"/>
              </a:rPr>
              <a:t>s murdered Minister for Minorities: Shabaz Bhatti and Governor Salman Taseer</a:t>
            </a:r>
          </a:p>
        </p:txBody>
      </p:sp>
      <p:sp>
        <p:nvSpPr>
          <p:cNvPr id="93188" name="Text Placeholder 5"/>
          <p:cNvSpPr>
            <a:spLocks noGrp="1"/>
          </p:cNvSpPr>
          <p:nvPr>
            <p:ph type="body" sz="half" idx="2"/>
          </p:nvPr>
        </p:nvSpPr>
        <p:spPr>
          <a:xfrm>
            <a:off x="250825" y="4797425"/>
            <a:ext cx="8497888" cy="1800225"/>
          </a:xfrm>
        </p:spPr>
        <p:txBody>
          <a:bodyPr/>
          <a:lstStyle/>
          <a:p>
            <a:pPr algn="just">
              <a:lnSpc>
                <a:spcPct val="80000"/>
              </a:lnSpc>
            </a:pPr>
            <a:r>
              <a:rPr lang="en-GB" sz="2200" b="1" i="1" smtClean="0">
                <a:solidFill>
                  <a:srgbClr val="92D050"/>
                </a:solidFill>
                <a:ea typeface="ＭＳ Ｐゴシック" pitchFamily="34" charset="-128"/>
              </a:rPr>
              <a:t>Bhatti said that his stand would </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send a message of hope to the people living a life of disappointment, disillusionment and despair</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 adding that his life was dedicated to </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the oppressed, the down-trodden and the marginalised</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 and to </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the struggle for human equality, social justice, religious freedom and the empowerment of religious minorities</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 communities.</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 </a:t>
            </a:r>
          </a:p>
        </p:txBody>
      </p:sp>
      <p:pic>
        <p:nvPicPr>
          <p:cNvPr id="93189" name="Picture 2" descr="http://cdn.criticalppp.com/wp-content/uploads/2011/01/Salman-Taseer-Killed1.jpg"/>
          <p:cNvPicPr>
            <a:picLocks noChangeAspect="1" noChangeArrowheads="1"/>
          </p:cNvPicPr>
          <p:nvPr/>
        </p:nvPicPr>
        <p:blipFill>
          <a:blip r:embed="rId3" cstate="print"/>
          <a:srcRect/>
          <a:stretch>
            <a:fillRect/>
          </a:stretch>
        </p:blipFill>
        <p:spPr bwMode="auto">
          <a:xfrm>
            <a:off x="4845695" y="1052736"/>
            <a:ext cx="3612505" cy="3543789"/>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 memory of Shahbaz Bhati.wmv">
            <a:hlinkClick r:id="" action="ppaction://media"/>
          </p:cNvPr>
          <p:cNvPicPr>
            <a:picLocks noRot="1" noChangeAspect="1"/>
          </p:cNvPicPr>
          <p:nvPr>
            <a:videoFile r:link="rId1"/>
          </p:nvPr>
        </p:nvPicPr>
        <p:blipFill>
          <a:blip r:embed="rId3" cstate="print"/>
          <a:stretch>
            <a:fillRect/>
          </a:stretch>
        </p:blipFill>
        <p:spPr>
          <a:xfrm>
            <a:off x="0" y="836712"/>
            <a:ext cx="9191745" cy="516632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5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533400" y="334963"/>
            <a:ext cx="8153400" cy="1014412"/>
          </a:xfrm>
          <a:prstGeom prst="rect">
            <a:avLst/>
          </a:prstGeom>
          <a:noFill/>
          <a:ln w="9525">
            <a:noFill/>
            <a:miter lim="800000"/>
            <a:headEnd/>
            <a:tailEnd/>
          </a:ln>
        </p:spPr>
        <p:txBody>
          <a:bodyPr anchor="ctr">
            <a:spAutoFit/>
          </a:bodyPr>
          <a:lstStyle/>
          <a:p>
            <a:pPr eaLnBrk="0" hangingPunct="0"/>
            <a:r>
              <a:rPr lang="en-GB" sz="2000" b="1" i="1">
                <a:solidFill>
                  <a:schemeClr val="bg1"/>
                </a:solidFill>
                <a:cs typeface="Times New Roman" pitchFamily="18" charset="0"/>
              </a:rPr>
              <a:t>Catholic Opposition Leader Kim Dae Jung – jailed for six years – becomes South Korea’s President and a Nobel Peace Prize laureate</a:t>
            </a:r>
            <a:endParaRPr lang="en-GB" sz="2000">
              <a:solidFill>
                <a:schemeClr val="bg1"/>
              </a:solidFill>
            </a:endParaRPr>
          </a:p>
        </p:txBody>
      </p:sp>
      <p:pic>
        <p:nvPicPr>
          <p:cNvPr id="22531" name="Picture 3" descr="http://www.bjfqc.com/Image/20100618182813680"/>
          <p:cNvPicPr>
            <a:picLocks noChangeAspect="1" noChangeArrowheads="1"/>
          </p:cNvPicPr>
          <p:nvPr/>
        </p:nvPicPr>
        <p:blipFill>
          <a:blip r:embed="rId2" cstate="print"/>
          <a:srcRect/>
          <a:stretch>
            <a:fillRect/>
          </a:stretch>
        </p:blipFill>
        <p:spPr bwMode="auto">
          <a:xfrm>
            <a:off x="381000" y="1447800"/>
            <a:ext cx="4667250" cy="5029200"/>
          </a:xfrm>
          <a:prstGeom prst="rect">
            <a:avLst/>
          </a:prstGeom>
          <a:noFill/>
          <a:ln w="9525">
            <a:noFill/>
            <a:miter lim="800000"/>
            <a:headEnd/>
            <a:tailEnd/>
          </a:ln>
        </p:spPr>
      </p:pic>
      <p:pic>
        <p:nvPicPr>
          <p:cNvPr id="22532" name="Picture 5" descr="Kim Dae-jung during his lifetime 10 rare old photo exposure (Figure)"/>
          <p:cNvPicPr>
            <a:picLocks noChangeAspect="1" noChangeArrowheads="1"/>
          </p:cNvPicPr>
          <p:nvPr/>
        </p:nvPicPr>
        <p:blipFill>
          <a:blip r:embed="rId3" cstate="print"/>
          <a:srcRect/>
          <a:stretch>
            <a:fillRect/>
          </a:stretch>
        </p:blipFill>
        <p:spPr bwMode="auto">
          <a:xfrm>
            <a:off x="5410200" y="1447800"/>
            <a:ext cx="3390900" cy="2133600"/>
          </a:xfrm>
          <a:prstGeom prst="rect">
            <a:avLst/>
          </a:prstGeom>
          <a:noFill/>
          <a:ln w="9525">
            <a:noFill/>
            <a:miter lim="800000"/>
            <a:headEnd/>
            <a:tailEnd/>
          </a:ln>
        </p:spPr>
      </p:pic>
      <p:pic>
        <p:nvPicPr>
          <p:cNvPr id="22533" name="Picture 7" descr="Kim Dae-jung during his lifetime 10 rare old photo exposure (Figure)"/>
          <p:cNvPicPr>
            <a:picLocks noChangeAspect="1" noChangeArrowheads="1"/>
          </p:cNvPicPr>
          <p:nvPr/>
        </p:nvPicPr>
        <p:blipFill>
          <a:blip r:embed="rId4" cstate="print"/>
          <a:srcRect/>
          <a:stretch>
            <a:fillRect/>
          </a:stretch>
        </p:blipFill>
        <p:spPr bwMode="auto">
          <a:xfrm>
            <a:off x="5410200" y="3810000"/>
            <a:ext cx="3371850" cy="26479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http://www.observer.com/files/imagecache/article/files/010906_article_book_altschu.jpg"/>
          <p:cNvPicPr>
            <a:picLocks noChangeAspect="1" noChangeArrowheads="1"/>
          </p:cNvPicPr>
          <p:nvPr/>
        </p:nvPicPr>
        <p:blipFill>
          <a:blip r:embed="rId2" cstate="print"/>
          <a:srcRect/>
          <a:stretch>
            <a:fillRect/>
          </a:stretch>
        </p:blipFill>
        <p:spPr bwMode="auto">
          <a:xfrm>
            <a:off x="457200" y="914400"/>
            <a:ext cx="3048000" cy="3962400"/>
          </a:xfrm>
          <a:prstGeom prst="rect">
            <a:avLst/>
          </a:prstGeom>
          <a:noFill/>
          <a:ln w="9525">
            <a:noFill/>
            <a:miter lim="800000"/>
            <a:headEnd/>
            <a:tailEnd/>
          </a:ln>
        </p:spPr>
      </p:pic>
      <p:sp>
        <p:nvSpPr>
          <p:cNvPr id="21507" name="Text Box 8"/>
          <p:cNvSpPr txBox="1">
            <a:spLocks noChangeArrowheads="1"/>
          </p:cNvSpPr>
          <p:nvPr/>
        </p:nvSpPr>
        <p:spPr bwMode="auto">
          <a:xfrm>
            <a:off x="457200" y="5370513"/>
            <a:ext cx="4643438" cy="641350"/>
          </a:xfrm>
          <a:prstGeom prst="rect">
            <a:avLst/>
          </a:prstGeom>
          <a:noFill/>
          <a:ln w="9525">
            <a:noFill/>
            <a:miter lim="800000"/>
            <a:headEnd/>
            <a:tailEnd/>
          </a:ln>
        </p:spPr>
        <p:txBody>
          <a:bodyPr>
            <a:spAutoFit/>
          </a:bodyPr>
          <a:lstStyle/>
          <a:p>
            <a:r>
              <a:rPr lang="en-GB"/>
              <a:t>Lech Walesa at Gdansk's Lenin Shipyard</a:t>
            </a:r>
          </a:p>
          <a:p>
            <a:r>
              <a:rPr lang="en-GB"/>
              <a:t>and with Pope John Paul II</a:t>
            </a:r>
          </a:p>
        </p:txBody>
      </p:sp>
      <p:pic>
        <p:nvPicPr>
          <p:cNvPr id="21508" name="Picture 11" descr="solidarity-1"/>
          <p:cNvPicPr>
            <a:picLocks noChangeAspect="1" noChangeArrowheads="1"/>
          </p:cNvPicPr>
          <p:nvPr/>
        </p:nvPicPr>
        <p:blipFill>
          <a:blip r:embed="rId3" cstate="print"/>
          <a:srcRect/>
          <a:stretch>
            <a:fillRect/>
          </a:stretch>
        </p:blipFill>
        <p:spPr bwMode="auto">
          <a:xfrm>
            <a:off x="533400" y="5410200"/>
            <a:ext cx="3048000" cy="990600"/>
          </a:xfrm>
          <a:prstGeom prst="rect">
            <a:avLst/>
          </a:prstGeom>
          <a:noFill/>
          <a:ln w="9525">
            <a:noFill/>
            <a:miter lim="800000"/>
            <a:headEnd/>
            <a:tailEnd/>
          </a:ln>
        </p:spPr>
      </p:pic>
      <p:sp>
        <p:nvSpPr>
          <p:cNvPr id="21509" name="Rectangle 8"/>
          <p:cNvSpPr>
            <a:spLocks noChangeArrowheads="1"/>
          </p:cNvSpPr>
          <p:nvPr/>
        </p:nvSpPr>
        <p:spPr bwMode="auto">
          <a:xfrm>
            <a:off x="4211960" y="836712"/>
            <a:ext cx="4572000" cy="6372225"/>
          </a:xfrm>
          <a:prstGeom prst="rect">
            <a:avLst/>
          </a:prstGeom>
          <a:noFill/>
          <a:ln w="9525">
            <a:noFill/>
            <a:miter lim="800000"/>
            <a:headEnd/>
            <a:tailEnd/>
          </a:ln>
        </p:spPr>
        <p:txBody>
          <a:bodyPr>
            <a:spAutoFit/>
          </a:bodyPr>
          <a:lstStyle/>
          <a:p>
            <a:r>
              <a:rPr lang="ja-JP" altLang="en-US" b="1" i="1">
                <a:solidFill>
                  <a:schemeClr val="bg1"/>
                </a:solidFill>
              </a:rPr>
              <a:t>“</a:t>
            </a:r>
            <a:r>
              <a:rPr lang="en-US" altLang="ja-JP" b="1" i="1" dirty="0">
                <a:solidFill>
                  <a:schemeClr val="bg1"/>
                </a:solidFill>
              </a:rPr>
              <a:t>W</a:t>
            </a:r>
            <a:r>
              <a:rPr lang="en-GB" altLang="ja-JP" b="1" i="1" dirty="0">
                <a:solidFill>
                  <a:schemeClr val="bg1"/>
                </a:solidFill>
              </a:rPr>
              <a:t>arsaw, Moscow, Budapest, Berlin, Prague, Sofia and Bucharest have become stages in a long pilgrimage toward liberty.</a:t>
            </a:r>
          </a:p>
          <a:p>
            <a:r>
              <a:rPr lang="en-GB" b="1" i="1" dirty="0">
                <a:solidFill>
                  <a:schemeClr val="bg1"/>
                </a:solidFill>
              </a:rPr>
              <a:t> It is admirable that in these events, entire peoples spoke out — women, young people, men, overcoming fears, their irrepressible</a:t>
            </a:r>
          </a:p>
          <a:p>
            <a:r>
              <a:rPr lang="en-GB" b="1" i="1" dirty="0">
                <a:solidFill>
                  <a:schemeClr val="bg1"/>
                </a:solidFill>
              </a:rPr>
              <a:t> thirst for liberty speeded up developments, made walls tumble down and opened gates. </a:t>
            </a:r>
            <a:r>
              <a:rPr lang="en-GB" altLang="en-US" b="1" i="1" dirty="0">
                <a:solidFill>
                  <a:schemeClr val="bg1"/>
                </a:solidFill>
              </a:rPr>
              <a:t>“</a:t>
            </a:r>
            <a:endParaRPr lang="en-GB" b="1" i="1" dirty="0">
              <a:solidFill>
                <a:schemeClr val="bg1"/>
              </a:solidFill>
            </a:endParaRPr>
          </a:p>
          <a:p>
            <a:r>
              <a:rPr lang="en-GB" sz="1600" b="1" i="1" dirty="0">
                <a:solidFill>
                  <a:schemeClr val="bg1"/>
                </a:solidFill>
              </a:rPr>
              <a:t> </a:t>
            </a:r>
          </a:p>
          <a:p>
            <a:endParaRPr lang="en-GB" sz="1600" b="1" i="1" dirty="0">
              <a:solidFill>
                <a:schemeClr val="bg1"/>
              </a:solidFill>
            </a:endParaRPr>
          </a:p>
          <a:p>
            <a:r>
              <a:rPr lang="en-GB" sz="1600" b="1" i="1" dirty="0">
                <a:solidFill>
                  <a:schemeClr val="bg1"/>
                </a:solidFill>
              </a:rPr>
              <a:t>And he said of the fall of Communism…</a:t>
            </a:r>
          </a:p>
          <a:p>
            <a:r>
              <a:rPr lang="en-GB" altLang="en-US" b="1" i="1" dirty="0">
                <a:solidFill>
                  <a:schemeClr val="bg1"/>
                </a:solidFill>
              </a:rPr>
              <a:t>“</a:t>
            </a:r>
            <a:r>
              <a:rPr lang="en-GB" b="1" i="1" dirty="0">
                <a:solidFill>
                  <a:schemeClr val="bg1"/>
                </a:solidFill>
              </a:rPr>
              <a:t>… It fell as a consequence of its own mistakes and abuses. It proved to be a medicine more dangerous than the disease itself. </a:t>
            </a:r>
          </a:p>
          <a:p>
            <a:r>
              <a:rPr lang="en-GB" b="1" i="1" dirty="0">
                <a:solidFill>
                  <a:schemeClr val="bg1"/>
                </a:solidFill>
              </a:rPr>
              <a:t>It did not bring about true social reform, yet it did become a powerful threat and challenge to the entire world. </a:t>
            </a:r>
          </a:p>
          <a:p>
            <a:r>
              <a:rPr lang="en-GB" b="1" i="1" dirty="0">
                <a:solidFill>
                  <a:schemeClr val="bg1"/>
                </a:solidFill>
              </a:rPr>
              <a:t>But it fell by itself, because of its own inherent weakness."</a:t>
            </a:r>
          </a:p>
        </p:txBody>
      </p:sp>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ChangeArrowheads="1"/>
          </p:cNvSpPr>
          <p:nvPr/>
        </p:nvSpPr>
        <p:spPr bwMode="auto">
          <a:xfrm>
            <a:off x="5148064" y="1412776"/>
            <a:ext cx="3168650" cy="3784600"/>
          </a:xfrm>
          <a:prstGeom prst="rect">
            <a:avLst/>
          </a:prstGeom>
          <a:noFill/>
          <a:ln w="9525">
            <a:noFill/>
            <a:miter lim="800000"/>
            <a:headEnd/>
            <a:tailEnd/>
          </a:ln>
        </p:spPr>
        <p:txBody>
          <a:bodyPr anchor="ctr">
            <a:spAutoFit/>
          </a:bodyPr>
          <a:lstStyle/>
          <a:p>
            <a:r>
              <a:rPr lang="en-GB" altLang="en-US" sz="2000" b="1" i="1" dirty="0">
                <a:solidFill>
                  <a:schemeClr val="bg1"/>
                </a:solidFill>
                <a:latin typeface="Calibri" pitchFamily="34" charset="0"/>
                <a:cs typeface="Times New Roman" pitchFamily="18" charset="0"/>
              </a:rPr>
              <a:t>“</a:t>
            </a:r>
            <a:r>
              <a:rPr lang="en-GB" sz="2000" b="1" i="1" dirty="0">
                <a:solidFill>
                  <a:schemeClr val="bg1"/>
                </a:solidFill>
                <a:latin typeface="Calibri" pitchFamily="34" charset="0"/>
                <a:cs typeface="Times New Roman" pitchFamily="18" charset="0"/>
              </a:rPr>
              <a:t>Good is never accomplished except at the cost of those who do it,</a:t>
            </a:r>
          </a:p>
          <a:p>
            <a:r>
              <a:rPr lang="en-GB" sz="2000" b="1" i="1" dirty="0">
                <a:solidFill>
                  <a:schemeClr val="bg1"/>
                </a:solidFill>
                <a:latin typeface="Calibri" pitchFamily="34" charset="0"/>
                <a:cs typeface="Times New Roman" pitchFamily="18" charset="0"/>
              </a:rPr>
              <a:t> truth never breaks through except through the sacrifice of those who spread it</a:t>
            </a:r>
            <a:r>
              <a:rPr lang="en-GB" altLang="en-US" sz="2000" b="1" i="1" dirty="0">
                <a:solidFill>
                  <a:schemeClr val="bg1"/>
                </a:solidFill>
                <a:latin typeface="Calibri" pitchFamily="34" charset="0"/>
                <a:cs typeface="Times New Roman" pitchFamily="18" charset="0"/>
              </a:rPr>
              <a:t>”</a:t>
            </a:r>
            <a:r>
              <a:rPr lang="en-GB" sz="2000" b="1" i="1" dirty="0">
                <a:solidFill>
                  <a:schemeClr val="bg1"/>
                </a:solidFill>
                <a:latin typeface="Calibri" pitchFamily="34" charset="0"/>
                <a:cs typeface="Times New Roman" pitchFamily="18" charset="0"/>
              </a:rPr>
              <a:t> – </a:t>
            </a:r>
          </a:p>
          <a:p>
            <a:endParaRPr lang="en-GB" sz="2000" b="1" i="1" dirty="0">
              <a:solidFill>
                <a:schemeClr val="bg1"/>
              </a:solidFill>
              <a:latin typeface="Calibri" pitchFamily="34" charset="0"/>
              <a:cs typeface="Times New Roman" pitchFamily="18" charset="0"/>
            </a:endParaRPr>
          </a:p>
          <a:p>
            <a:r>
              <a:rPr lang="en-GB" altLang="en-US" sz="2000" b="1" i="1" dirty="0">
                <a:solidFill>
                  <a:schemeClr val="bg1"/>
                </a:solidFill>
                <a:latin typeface="Calibri" pitchFamily="34" charset="0"/>
                <a:cs typeface="Times New Roman" pitchFamily="18" charset="0"/>
              </a:rPr>
              <a:t>“</a:t>
            </a:r>
            <a:r>
              <a:rPr lang="en-GB" sz="2000" b="1" i="1" dirty="0">
                <a:solidFill>
                  <a:schemeClr val="bg1"/>
                </a:solidFill>
                <a:latin typeface="Calibri" pitchFamily="34" charset="0"/>
                <a:cs typeface="Times New Roman" pitchFamily="18" charset="0"/>
              </a:rPr>
              <a:t>If a man waited until he was perfect he would wait for ever.</a:t>
            </a:r>
            <a:r>
              <a:rPr lang="en-GB" altLang="en-US" sz="2000" b="1" i="1" dirty="0">
                <a:solidFill>
                  <a:schemeClr val="bg1"/>
                </a:solidFill>
                <a:latin typeface="Calibri" pitchFamily="34" charset="0"/>
                <a:cs typeface="Times New Roman" pitchFamily="18" charset="0"/>
              </a:rPr>
              <a:t>”</a:t>
            </a:r>
            <a:endParaRPr lang="en-GB" sz="2000" b="1" i="1" dirty="0">
              <a:solidFill>
                <a:schemeClr val="bg1"/>
              </a:solidFill>
              <a:latin typeface="Calibri" pitchFamily="34" charset="0"/>
              <a:cs typeface="Times New Roman" pitchFamily="18" charset="0"/>
            </a:endParaRPr>
          </a:p>
          <a:p>
            <a:endParaRPr lang="en-GB" sz="2000" b="1" i="1" dirty="0">
              <a:solidFill>
                <a:schemeClr val="bg1"/>
              </a:solidFill>
              <a:latin typeface="Calibri" pitchFamily="34" charset="0"/>
              <a:cs typeface="Times New Roman" pitchFamily="18" charset="0"/>
            </a:endParaRPr>
          </a:p>
          <a:p>
            <a:r>
              <a:rPr lang="en-GB" sz="2000" b="1" i="1" dirty="0">
                <a:solidFill>
                  <a:schemeClr val="bg1"/>
                </a:solidFill>
                <a:latin typeface="Calibri" pitchFamily="34" charset="0"/>
                <a:cs typeface="Times New Roman" pitchFamily="18" charset="0"/>
              </a:rPr>
              <a:t>John Henry Newman </a:t>
            </a:r>
            <a:endParaRPr lang="en-GB" sz="2000" b="1" dirty="0">
              <a:solidFill>
                <a:schemeClr val="bg1"/>
              </a:solidFill>
            </a:endParaRPr>
          </a:p>
        </p:txBody>
      </p:sp>
      <p:pic>
        <p:nvPicPr>
          <p:cNvPr id="95235" name="Picture 2"/>
          <p:cNvPicPr>
            <a:picLocks noChangeAspect="1" noChangeArrowheads="1"/>
          </p:cNvPicPr>
          <p:nvPr/>
        </p:nvPicPr>
        <p:blipFill>
          <a:blip r:embed="rId2" cstate="print"/>
          <a:srcRect/>
          <a:stretch>
            <a:fillRect/>
          </a:stretch>
        </p:blipFill>
        <p:spPr bwMode="auto">
          <a:xfrm>
            <a:off x="468313" y="549275"/>
            <a:ext cx="4000500" cy="56007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GB" smtClean="0">
                <a:solidFill>
                  <a:schemeClr val="bg1"/>
                </a:solidFill>
                <a:ea typeface="ＭＳ Ｐゴシック" pitchFamily="34" charset="-128"/>
              </a:rPr>
              <a:t>John Henry Newman</a:t>
            </a:r>
          </a:p>
        </p:txBody>
      </p:sp>
      <p:sp>
        <p:nvSpPr>
          <p:cNvPr id="29699" name="Rectangle 3"/>
          <p:cNvSpPr>
            <a:spLocks noGrp="1" noChangeArrowheads="1"/>
          </p:cNvSpPr>
          <p:nvPr>
            <p:ph type="body" idx="1"/>
          </p:nvPr>
        </p:nvSpPr>
        <p:spPr>
          <a:xfrm>
            <a:off x="468313" y="1268413"/>
            <a:ext cx="8229600" cy="4525962"/>
          </a:xfrm>
        </p:spPr>
        <p:txBody>
          <a:bodyPr/>
          <a:lstStyle/>
          <a:p>
            <a:r>
              <a:rPr lang="en-GB" i="1" smtClean="0">
                <a:solidFill>
                  <a:schemeClr val="bg1"/>
                </a:solidFill>
                <a:ea typeface="ＭＳ Ｐゴシック" pitchFamily="34" charset="-128"/>
              </a:rPr>
              <a:t>“We are not born for ourselves , but for our kind, for our neighbours, for our country: it is but selfishness, indolence, a perverse fastidiousness, an unmanliness, and no virtue or praise, to bury our talent in a napkin”</a:t>
            </a:r>
            <a:r>
              <a:rPr lang="en-GB" smtClean="0">
                <a:solidFill>
                  <a:schemeClr val="bg1"/>
                </a:solidFill>
                <a:ea typeface="ＭＳ Ｐゴシック" pitchFamily="34" charset="-128"/>
              </a:rPr>
              <a:t> </a:t>
            </a:r>
          </a:p>
        </p:txBody>
      </p:sp>
      <p:pic>
        <p:nvPicPr>
          <p:cNvPr id="29700" name="Picture 4" descr="cardinalnewman"/>
          <p:cNvPicPr>
            <a:picLocks noChangeAspect="1" noChangeArrowheads="1"/>
          </p:cNvPicPr>
          <p:nvPr/>
        </p:nvPicPr>
        <p:blipFill>
          <a:blip r:embed="rId2" cstate="print"/>
          <a:srcRect/>
          <a:stretch>
            <a:fillRect/>
          </a:stretch>
        </p:blipFill>
        <p:spPr bwMode="auto">
          <a:xfrm>
            <a:off x="5148064" y="4005064"/>
            <a:ext cx="3265062" cy="2449835"/>
          </a:xfrm>
          <a:prstGeom prst="rect">
            <a:avLst/>
          </a:prstGeom>
          <a:noFill/>
          <a:ln w="9525">
            <a:noFill/>
            <a:miter lim="800000"/>
            <a:headEnd/>
            <a:tailEnd/>
          </a:ln>
          <a:effectLst>
            <a:reflection blurRad="6350" stA="52000" endA="300" endPos="35000" dir="5400000" sy="-100000" algn="bl" rotWithShape="0"/>
          </a:effectLst>
          <a:scene3d>
            <a:camera prst="orthographicFront"/>
            <a:lightRig rig="threePt" dir="t"/>
          </a:scene3d>
          <a:sp3d>
            <a:bevelT/>
          </a:sp3d>
        </p:spPr>
      </p:pic>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6225"/>
            <a:ext cx="8234363" cy="1146175"/>
          </a:xfrm>
        </p:spPr>
        <p:txBody>
          <a:bodyPr lIns="90000" tIns="263016" rIns="90000" bIns="46800">
            <a:normAutofit fontScale="90000"/>
          </a:bodyPr>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i="1" smtClean="0">
                <a:solidFill>
                  <a:schemeClr val="bg1"/>
                </a:solidFill>
                <a:ea typeface="ＭＳ Ｐゴシック" pitchFamily="34" charset="-128"/>
              </a:rPr>
              <a:t>Doing Good Now...don’t wait until you are perfect.</a:t>
            </a:r>
          </a:p>
        </p:txBody>
      </p:sp>
      <p:sp>
        <p:nvSpPr>
          <p:cNvPr id="28675" name="Rectangle 3"/>
          <p:cNvSpPr>
            <a:spLocks noGrp="1" noChangeArrowheads="1"/>
          </p:cNvSpPr>
          <p:nvPr>
            <p:ph type="body" idx="1"/>
          </p:nvPr>
        </p:nvSpPr>
        <p:spPr>
          <a:xfrm>
            <a:off x="3429000" y="1916113"/>
            <a:ext cx="5486400" cy="4573587"/>
          </a:xfrm>
        </p:spPr>
        <p:txBody>
          <a:bodyPr lIns="90000" tIns="263016" rIns="90000" bIns="46800"/>
          <a:lstStyle/>
          <a:p>
            <a:pPr marL="336550" indent="-336550" defTabSz="457200">
              <a:spcBef>
                <a:spcPts val="1100"/>
              </a:spcBef>
              <a:tabLst>
                <a:tab pos="336550" algn="l"/>
                <a:tab pos="449263" algn="l"/>
                <a:tab pos="906463" algn="l"/>
                <a:tab pos="1363663" algn="l"/>
                <a:tab pos="1820863" algn="l"/>
                <a:tab pos="2278063" algn="l"/>
                <a:tab pos="2735263" algn="l"/>
                <a:tab pos="3192463" algn="l"/>
                <a:tab pos="3649663" algn="l"/>
                <a:tab pos="4106863" algn="l"/>
                <a:tab pos="4564063" algn="l"/>
                <a:tab pos="5021263" algn="l"/>
                <a:tab pos="5478463" algn="l"/>
                <a:tab pos="5935663" algn="l"/>
                <a:tab pos="6392863" algn="l"/>
                <a:tab pos="6850063" algn="l"/>
                <a:tab pos="7307263" algn="l"/>
                <a:tab pos="7764463" algn="l"/>
                <a:tab pos="8221663" algn="l"/>
                <a:tab pos="8678863" algn="l"/>
                <a:tab pos="9136063" algn="l"/>
              </a:tabLst>
            </a:pPr>
            <a:r>
              <a:rPr lang="en-US" sz="4400" i="1" smtClean="0">
                <a:solidFill>
                  <a:schemeClr val="bg1"/>
                </a:solidFill>
                <a:ea typeface="ＭＳ Ｐゴシック" pitchFamily="34" charset="-128"/>
              </a:rPr>
              <a:t>“A man would do nothing if he waited until he could do it so well that no one could find fault.”</a:t>
            </a:r>
            <a:r>
              <a:rPr lang="en-US" sz="2400" i="1" smtClean="0">
                <a:solidFill>
                  <a:schemeClr val="bg1"/>
                </a:solidFill>
                <a:ea typeface="ＭＳ Ｐゴシック" pitchFamily="34" charset="-128"/>
              </a:rPr>
              <a:t>Cardinal John Henry Newman</a:t>
            </a:r>
          </a:p>
        </p:txBody>
      </p:sp>
      <p:pic>
        <p:nvPicPr>
          <p:cNvPr id="28676" name="Picture 2"/>
          <p:cNvPicPr>
            <a:picLocks noChangeAspect="1" noChangeArrowheads="1"/>
          </p:cNvPicPr>
          <p:nvPr/>
        </p:nvPicPr>
        <p:blipFill>
          <a:blip r:embed="rId3" cstate="print"/>
          <a:srcRect/>
          <a:stretch>
            <a:fillRect/>
          </a:stretch>
        </p:blipFill>
        <p:spPr bwMode="auto">
          <a:xfrm>
            <a:off x="467544" y="2204864"/>
            <a:ext cx="2884487" cy="378777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fontScale="90000"/>
          </a:bodyPr>
          <a:lstStyle/>
          <a:p>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A Councillor from Cornwall was recently the centre of a row when he suggested it would be better that children with disabilities were “put down”. This is not as far-fetched or shocking as it sounds. According to Government figures, in the womb we now put down 90%of all babies with Down’s Syndrome and the law allow abortion up to birth on disabled children.</a:t>
            </a:r>
          </a:p>
        </p:txBody>
      </p:sp>
      <p:pic>
        <p:nvPicPr>
          <p:cNvPr id="45059" name="Picture 2" descr="http://lordalton.files.wordpress.com/2012/09/downs-syndrome-3.jpg?w=549"/>
          <p:cNvPicPr>
            <a:picLocks noChangeAspect="1" noChangeArrowheads="1"/>
          </p:cNvPicPr>
          <p:nvPr/>
        </p:nvPicPr>
        <p:blipFill>
          <a:blip r:embed="rId2" cstate="print"/>
          <a:srcRect/>
          <a:stretch>
            <a:fillRect/>
          </a:stretch>
        </p:blipFill>
        <p:spPr bwMode="auto">
          <a:xfrm>
            <a:off x="323850" y="4365625"/>
            <a:ext cx="2181225" cy="1590675"/>
          </a:xfrm>
          <a:prstGeom prst="rect">
            <a:avLst/>
          </a:prstGeom>
          <a:noFill/>
          <a:ln w="9525">
            <a:noFill/>
            <a:miter lim="800000"/>
            <a:headEnd/>
            <a:tailEnd/>
          </a:ln>
          <a:scene3d>
            <a:camera prst="perspectiveRight"/>
            <a:lightRig rig="threePt" dir="t"/>
          </a:scene3d>
          <a:sp3d>
            <a:bevelT/>
          </a:sp3d>
        </p:spPr>
      </p:pic>
      <p:pic>
        <p:nvPicPr>
          <p:cNvPr id="45060" name="Picture 2" descr="http://lordalton.files.wordpress.com/2012/09/downs-syndrome-2.jpg"/>
          <p:cNvPicPr>
            <a:picLocks noChangeAspect="1" noChangeArrowheads="1"/>
          </p:cNvPicPr>
          <p:nvPr/>
        </p:nvPicPr>
        <p:blipFill>
          <a:blip r:embed="rId3" cstate="print"/>
          <a:srcRect/>
          <a:stretch>
            <a:fillRect/>
          </a:stretch>
        </p:blipFill>
        <p:spPr bwMode="auto">
          <a:xfrm>
            <a:off x="2267744" y="3861048"/>
            <a:ext cx="2114550" cy="2162175"/>
          </a:xfrm>
          <a:prstGeom prst="rect">
            <a:avLst/>
          </a:prstGeom>
          <a:noFill/>
          <a:ln w="9525">
            <a:noFill/>
            <a:miter lim="800000"/>
            <a:headEnd/>
            <a:tailEnd/>
          </a:ln>
          <a:scene3d>
            <a:camera prst="perspectiveHeroicExtremeLeftFacing"/>
            <a:lightRig rig="threePt" dir="t"/>
          </a:scene3d>
          <a:sp3d>
            <a:bevelT/>
          </a:sp3d>
        </p:spPr>
      </p:pic>
      <p:pic>
        <p:nvPicPr>
          <p:cNvPr id="45061" name="Picture 4" descr="http://lordalton.files.wordpress.com/2012/09/downs-syndrome-5.jpg"/>
          <p:cNvPicPr>
            <a:picLocks noChangeAspect="1" noChangeArrowheads="1"/>
          </p:cNvPicPr>
          <p:nvPr/>
        </p:nvPicPr>
        <p:blipFill>
          <a:blip r:embed="rId4" cstate="print"/>
          <a:srcRect/>
          <a:stretch>
            <a:fillRect/>
          </a:stretch>
        </p:blipFill>
        <p:spPr bwMode="auto">
          <a:xfrm>
            <a:off x="4572000" y="4005064"/>
            <a:ext cx="1905000" cy="1943100"/>
          </a:xfrm>
          <a:prstGeom prst="rect">
            <a:avLst/>
          </a:prstGeom>
          <a:ln>
            <a:noFill/>
          </a:ln>
          <a:effectLst>
            <a:outerShdw blurRad="292100" dist="139700" dir="2700000" algn="tl" rotWithShape="0">
              <a:srgbClr val="333333">
                <a:alpha val="65000"/>
              </a:srgbClr>
            </a:outerShdw>
          </a:effectLst>
        </p:spPr>
      </p:pic>
      <p:pic>
        <p:nvPicPr>
          <p:cNvPr id="6" name="Picture 8" descr="Unborn"/>
          <p:cNvPicPr>
            <a:picLocks noChangeAspect="1" noChangeArrowheads="1"/>
          </p:cNvPicPr>
          <p:nvPr/>
        </p:nvPicPr>
        <p:blipFill>
          <a:blip r:embed="rId5" cstate="print"/>
          <a:srcRect/>
          <a:stretch>
            <a:fillRect/>
          </a:stretch>
        </p:blipFill>
        <p:spPr bwMode="auto">
          <a:xfrm>
            <a:off x="6732240" y="4221088"/>
            <a:ext cx="2052265" cy="1691902"/>
          </a:xfrm>
          <a:prstGeom prst="roundRect">
            <a:avLst>
              <a:gd name="adj" fmla="val 0"/>
            </a:avLst>
          </a:prstGeom>
          <a:ln>
            <a:noFill/>
          </a:ln>
          <a:effectLst>
            <a:outerShdw blurRad="152400" dist="12000" dir="900000" sy="98000" kx="110000" ky="200000" algn="tl" rotWithShape="0">
              <a:srgbClr val="000000">
                <a:alpha val="30000"/>
              </a:srgbClr>
            </a:outerShdw>
          </a:effectLst>
          <a:scene3d>
            <a:camera prst="perspectiveHeroicExtremeRightFacing"/>
            <a:lightRig rig="threePt" dir="t"/>
          </a:scene3d>
          <a:sp3d contourW="6350" prstMaterial="matte">
            <a:bevelT w="101600" h="101600"/>
            <a:contourClr>
              <a:srgbClr val="969696"/>
            </a:contourClr>
          </a:sp3d>
        </p:spPr>
      </p:pic>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3"/>
          <p:cNvSpPr>
            <a:spLocks noGrp="1"/>
          </p:cNvSpPr>
          <p:nvPr>
            <p:ph type="body" sz="half" idx="2"/>
          </p:nvPr>
        </p:nvSpPr>
        <p:spPr>
          <a:xfrm>
            <a:off x="0" y="548680"/>
            <a:ext cx="9144000" cy="1676400"/>
          </a:xfrm>
        </p:spPr>
        <p:txBody>
          <a:bodyPr/>
          <a:lstStyle/>
          <a:p>
            <a:pPr algn="ctr"/>
            <a:r>
              <a:rPr lang="en-GB" sz="3600" b="1" dirty="0" smtClean="0">
                <a:solidFill>
                  <a:schemeClr val="bg1"/>
                </a:solidFill>
                <a:ea typeface="ＭＳ Ｐゴシック" pitchFamily="34" charset="-128"/>
              </a:rPr>
              <a:t>Albert Einstein warned of the consequences of doing nothing:  </a:t>
            </a:r>
            <a:endParaRPr lang="en-GB" sz="3600" dirty="0" smtClean="0">
              <a:solidFill>
                <a:schemeClr val="bg1"/>
              </a:solidFill>
              <a:ea typeface="ＭＳ Ｐゴシック" pitchFamily="34" charset="-128"/>
            </a:endParaRPr>
          </a:p>
          <a:p>
            <a:endParaRPr lang="en-GB" sz="3600" dirty="0" smtClean="0">
              <a:solidFill>
                <a:schemeClr val="bg1"/>
              </a:solidFill>
              <a:ea typeface="ＭＳ Ｐゴシック" pitchFamily="34" charset="-128"/>
            </a:endParaRPr>
          </a:p>
        </p:txBody>
      </p:sp>
      <p:pic>
        <p:nvPicPr>
          <p:cNvPr id="30723" name="Picture 4"/>
          <p:cNvPicPr>
            <a:picLocks noChangeAspect="1" noChangeArrowheads="1"/>
          </p:cNvPicPr>
          <p:nvPr/>
        </p:nvPicPr>
        <p:blipFill>
          <a:blip r:embed="rId2" cstate="print"/>
          <a:srcRect/>
          <a:stretch>
            <a:fillRect/>
          </a:stretch>
        </p:blipFill>
        <p:spPr bwMode="auto">
          <a:xfrm>
            <a:off x="5004048" y="2276872"/>
            <a:ext cx="3528392" cy="2949104"/>
          </a:xfrm>
          <a:prstGeom prst="rect">
            <a:avLst/>
          </a:prstGeom>
          <a:noFill/>
          <a:ln w="9525">
            <a:noFill/>
            <a:round/>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30724" name="Rectangle 6"/>
          <p:cNvSpPr>
            <a:spLocks noChangeArrowheads="1"/>
          </p:cNvSpPr>
          <p:nvPr/>
        </p:nvSpPr>
        <p:spPr bwMode="auto">
          <a:xfrm>
            <a:off x="251520" y="2636912"/>
            <a:ext cx="4824536" cy="1846659"/>
          </a:xfrm>
          <a:prstGeom prst="rect">
            <a:avLst/>
          </a:prstGeom>
          <a:noFill/>
          <a:ln w="9525">
            <a:noFill/>
            <a:miter lim="800000"/>
            <a:headEnd/>
            <a:tailEnd/>
          </a:ln>
        </p:spPr>
        <p:txBody>
          <a:bodyPr wrap="square">
            <a:spAutoFit/>
          </a:bodyPr>
          <a:lstStyle/>
          <a:p>
            <a:pPr defTabSz="457200">
              <a:spcBef>
                <a:spcPts val="800"/>
              </a:spcBef>
              <a:tabLst>
                <a:tab pos="342900" algn="l"/>
                <a:tab pos="908050" algn="l"/>
                <a:tab pos="1822450" algn="l"/>
                <a:tab pos="2736850" algn="l"/>
                <a:tab pos="3651250" algn="l"/>
                <a:tab pos="4565650" algn="l"/>
                <a:tab pos="5480050" algn="l"/>
                <a:tab pos="6394450" algn="l"/>
                <a:tab pos="7308850" algn="l"/>
                <a:tab pos="8223250" algn="l"/>
                <a:tab pos="9137650" algn="l"/>
                <a:tab pos="10052050" algn="l"/>
                <a:tab pos="10053638" algn="l"/>
                <a:tab pos="10510838" algn="l"/>
                <a:tab pos="10512425" algn="l"/>
                <a:tab pos="10514013" algn="l"/>
              </a:tabLst>
            </a:pPr>
            <a:r>
              <a:rPr lang="ja-JP" altLang="en-US" sz="2400">
                <a:solidFill>
                  <a:schemeClr val="bg1"/>
                </a:solidFill>
              </a:rPr>
              <a:t>“</a:t>
            </a:r>
            <a:r>
              <a:rPr lang="en-US" altLang="ja-JP" sz="2400" dirty="0">
                <a:solidFill>
                  <a:schemeClr val="bg1"/>
                </a:solidFill>
              </a:rPr>
              <a:t>The world is a dangerous place to live, not because of the people who are evil, but because of the people who don't do anything about it.</a:t>
            </a:r>
            <a:r>
              <a:rPr lang="ja-JP" altLang="en-US" sz="2400">
                <a:solidFill>
                  <a:schemeClr val="bg1"/>
                </a:solidFill>
              </a:rPr>
              <a:t>”</a:t>
            </a:r>
            <a:r>
              <a:rPr lang="en-US" altLang="ja-JP" dirty="0">
                <a:solidFill>
                  <a:schemeClr val="bg1"/>
                </a:solidFill>
              </a:rPr>
              <a:t/>
            </a:r>
            <a:br>
              <a:rPr lang="en-US" altLang="ja-JP" dirty="0">
                <a:solidFill>
                  <a:schemeClr val="bg1"/>
                </a:solidFill>
              </a:rPr>
            </a:br>
            <a:endParaRPr lang="en-US"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457200" y="274638"/>
            <a:ext cx="8229600" cy="4983162"/>
          </a:xfrm>
        </p:spPr>
        <p:txBody>
          <a:bodyPr>
            <a:normAutofit fontScale="90000"/>
          </a:bodyPr>
          <a:lstStyle/>
          <a:p>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That was what Esther discovered and it is what we too must discover </a:t>
            </a:r>
            <a:r>
              <a:rPr lang="en-GB" b="1" i="1" dirty="0" smtClean="0">
                <a:solidFill>
                  <a:srgbClr val="FFFF00"/>
                </a:solidFill>
                <a:ea typeface="ＭＳ Ｐゴシック" pitchFamily="34" charset="-128"/>
              </a:rPr>
              <a:t>for </a:t>
            </a:r>
            <a:r>
              <a:rPr lang="en-GB" b="1" i="1" dirty="0" smtClean="0">
                <a:solidFill>
                  <a:srgbClr val="FFFF00"/>
                </a:solidFill>
                <a:ea typeface="ＭＳ Ｐゴシック" pitchFamily="34" charset="-128"/>
              </a:rPr>
              <a:t>just such </a:t>
            </a:r>
            <a:r>
              <a:rPr lang="en-GB" b="1" i="1" dirty="0" smtClean="0">
                <a:solidFill>
                  <a:srgbClr val="FFFF00"/>
                </a:solidFill>
                <a:ea typeface="ＭＳ Ｐゴシック" pitchFamily="34" charset="-128"/>
              </a:rPr>
              <a:t>a time as this.</a:t>
            </a: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rgbClr val="0070C0"/>
                </a:solidFill>
                <a:ea typeface="ＭＳ Ｐゴシック" pitchFamily="34" charset="-128"/>
              </a:rPr>
              <a:t>www.davidalton.net</a:t>
            </a:r>
            <a:r>
              <a:rPr lang="en-GB" dirty="0" smtClean="0">
                <a:solidFill>
                  <a:schemeClr val="bg1"/>
                </a:solidFill>
                <a:ea typeface="ＭＳ Ｐゴシック" pitchFamily="34" charset="-128"/>
              </a:rPr>
              <a:t/>
            </a:r>
            <a:br>
              <a:rPr lang="en-GB" dirty="0" smtClean="0">
                <a:solidFill>
                  <a:schemeClr val="bg1"/>
                </a:solidFill>
                <a:ea typeface="ＭＳ Ｐゴシック" pitchFamily="34" charset="-128"/>
              </a:rPr>
            </a:br>
            <a:r>
              <a:rPr lang="en-GB" dirty="0" smtClean="0">
                <a:solidFill>
                  <a:schemeClr val="bg1"/>
                </a:solidFill>
                <a:ea typeface="ＭＳ Ｐゴシック" pitchFamily="34" charset="-128"/>
              </a:rPr>
              <a:t> </a:t>
            </a:r>
            <a:br>
              <a:rPr lang="en-GB" dirty="0" smtClean="0">
                <a:solidFill>
                  <a:schemeClr val="bg1"/>
                </a:solidFill>
                <a:ea typeface="ＭＳ Ｐゴシック" pitchFamily="34" charset="-128"/>
              </a:rPr>
            </a:br>
            <a:endParaRPr lang="en-GB" dirty="0" smtClean="0">
              <a:solidFill>
                <a:schemeClr val="bg1"/>
              </a:solidFill>
              <a:ea typeface="ＭＳ Ｐゴシック" pitchFamily="34" charset="-128"/>
            </a:endParaRPr>
          </a:p>
        </p:txBody>
      </p:sp>
      <p:pic>
        <p:nvPicPr>
          <p:cNvPr id="101379" name="Picture 4" descr="http://1.bp.blogspot.com/-d5O6wXlcvCQ/T12TdDhX9fI/AAAAAAAAIEw/xuCJnyk1V9o/s1600/esther.jpg"/>
          <p:cNvPicPr>
            <a:picLocks noChangeAspect="1" noChangeArrowheads="1"/>
          </p:cNvPicPr>
          <p:nvPr/>
        </p:nvPicPr>
        <p:blipFill>
          <a:blip r:embed="rId2" cstate="print"/>
          <a:srcRect/>
          <a:stretch>
            <a:fillRect/>
          </a:stretch>
        </p:blipFill>
        <p:spPr bwMode="auto">
          <a:xfrm>
            <a:off x="1752600" y="3505200"/>
            <a:ext cx="5410200" cy="25908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GB" b="1" smtClean="0">
                <a:ea typeface="ＭＳ Ｐゴシック" pitchFamily="34" charset="-128"/>
              </a:rPr>
              <a:t> </a:t>
            </a:r>
            <a:r>
              <a:rPr lang="en-GB" smtClean="0">
                <a:ea typeface="ＭＳ Ｐゴシック" pitchFamily="34" charset="-128"/>
              </a:rPr>
              <a:t/>
            </a:r>
            <a:br>
              <a:rPr lang="en-GB" smtClean="0">
                <a:ea typeface="ＭＳ Ｐゴシック" pitchFamily="34" charset="-128"/>
              </a:rPr>
            </a:br>
            <a:r>
              <a:rPr lang="en-GB" b="1" smtClean="0">
                <a:ea typeface="ＭＳ Ｐゴシック" pitchFamily="34" charset="-128"/>
              </a:rPr>
              <a:t> </a:t>
            </a:r>
            <a:r>
              <a:rPr lang="en-GB" sz="2400" i="1" smtClean="0">
                <a:solidFill>
                  <a:schemeClr val="bg1"/>
                </a:solidFill>
                <a:ea typeface="ＭＳ Ｐゴシック" pitchFamily="34" charset="-128"/>
              </a:rPr>
              <a:t>"I wish it need not have happened in my time,"</a:t>
            </a:r>
            <a:r>
              <a:rPr lang="en-GB" sz="2400" smtClean="0">
                <a:solidFill>
                  <a:schemeClr val="bg1"/>
                </a:solidFill>
                <a:ea typeface="ＭＳ Ｐゴシック" pitchFamily="34" charset="-128"/>
              </a:rPr>
              <a:t> said Frodo</a:t>
            </a:r>
            <a:r>
              <a:rPr lang="en-GB" sz="2400" i="1" smtClean="0">
                <a:solidFill>
                  <a:schemeClr val="bg1"/>
                </a:solidFill>
                <a:ea typeface="ＭＳ Ｐゴシック" pitchFamily="34" charset="-128"/>
              </a:rPr>
              <a:t>."So do I,"</a:t>
            </a:r>
            <a:r>
              <a:rPr lang="en-GB" sz="2400" smtClean="0">
                <a:solidFill>
                  <a:schemeClr val="bg1"/>
                </a:solidFill>
                <a:ea typeface="ＭＳ Ｐゴシック" pitchFamily="34" charset="-128"/>
              </a:rPr>
              <a:t> said Gandalf, </a:t>
            </a:r>
            <a:r>
              <a:rPr lang="en-GB" sz="2400" i="1" smtClean="0">
                <a:solidFill>
                  <a:schemeClr val="bg1"/>
                </a:solidFill>
                <a:ea typeface="ＭＳ Ｐゴシック" pitchFamily="34" charset="-128"/>
              </a:rPr>
              <a:t>"and so do all who live to see such times. But that is not for them to decide. All we have to decide is what to do with the time that is given us."</a:t>
            </a:r>
            <a:endParaRPr lang="en-GB" sz="2400" smtClean="0">
              <a:solidFill>
                <a:schemeClr val="bg1"/>
              </a:solidFill>
              <a:ea typeface="ＭＳ Ｐゴシック" pitchFamily="34" charset="-128"/>
            </a:endParaRPr>
          </a:p>
        </p:txBody>
      </p:sp>
      <p:pic>
        <p:nvPicPr>
          <p:cNvPr id="19460" name="Picture 3" descr="http://mysite.verizon.net/vzesz4a6/sitebuildercontent/sitebuilderpictures/gandalf_frodo_moria_aicn.jpg"/>
          <p:cNvPicPr>
            <a:picLocks noChangeAspect="1" noChangeArrowheads="1"/>
          </p:cNvPicPr>
          <p:nvPr/>
        </p:nvPicPr>
        <p:blipFill>
          <a:blip r:embed="rId2" cstate="print"/>
          <a:srcRect/>
          <a:stretch>
            <a:fillRect/>
          </a:stretch>
        </p:blipFill>
        <p:spPr bwMode="auto">
          <a:xfrm>
            <a:off x="971600" y="2564904"/>
            <a:ext cx="7315200" cy="32956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773238"/>
            <a:ext cx="4248150" cy="4572000"/>
          </a:xfrm>
        </p:spPr>
        <p:txBody>
          <a:bodyPr>
            <a:normAutofit fontScale="92500" lnSpcReduction="10000"/>
          </a:bodyPr>
          <a:lstStyle/>
          <a:p>
            <a:pPr marL="448056" indent="-384048" eaLnBrk="1" fontAlgn="auto" hangingPunct="1">
              <a:spcAft>
                <a:spcPts val="0"/>
              </a:spcAft>
              <a:buFont typeface="Wingdings 2"/>
              <a:buChar char=""/>
              <a:defRPr/>
            </a:pPr>
            <a:r>
              <a:rPr lang="en-GB" b="1" i="1" dirty="0" smtClean="0">
                <a:solidFill>
                  <a:schemeClr val="bg1"/>
                </a:solidFill>
              </a:rPr>
              <a:t>We have been the silent witnesses of evil deeds. </a:t>
            </a:r>
          </a:p>
          <a:p>
            <a:pPr marL="448056" indent="-384048" eaLnBrk="1" fontAlgn="auto" hangingPunct="1">
              <a:spcAft>
                <a:spcPts val="0"/>
              </a:spcAft>
              <a:buFont typeface="Wingdings 2"/>
              <a:buChar char=""/>
              <a:defRPr/>
            </a:pPr>
            <a:r>
              <a:rPr lang="en-GB" b="1" i="1" dirty="0" smtClean="0">
                <a:solidFill>
                  <a:schemeClr val="bg1"/>
                </a:solidFill>
              </a:rPr>
              <a:t>What we shall need is not geniuses, or cynics, or misanthropes, or clever tacticians, but plain, honest, straightforward men.” </a:t>
            </a:r>
            <a:endParaRPr lang="en-GB" dirty="0" smtClean="0">
              <a:solidFill>
                <a:schemeClr val="bg1"/>
              </a:solidFill>
            </a:endParaRPr>
          </a:p>
        </p:txBody>
      </p:sp>
      <p:pic>
        <p:nvPicPr>
          <p:cNvPr id="63490" name="Picture 2"/>
          <p:cNvPicPr>
            <a:picLocks noChangeAspect="1" noChangeArrowheads="1"/>
          </p:cNvPicPr>
          <p:nvPr/>
        </p:nvPicPr>
        <p:blipFill>
          <a:blip r:embed="rId2" cstate="print"/>
          <a:srcRect/>
          <a:stretch>
            <a:fillRect/>
          </a:stretch>
        </p:blipFill>
        <p:spPr bwMode="auto">
          <a:xfrm>
            <a:off x="5076056" y="764704"/>
            <a:ext cx="3456384" cy="38884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499992" y="836712"/>
            <a:ext cx="4267200" cy="5257800"/>
          </a:xfrm>
        </p:spPr>
        <p:txBody>
          <a:bodyPr>
            <a:scene3d>
              <a:camera prst="orthographicFront"/>
              <a:lightRig rig="balanced" dir="t">
                <a:rot lat="0" lon="0" rev="2100000"/>
              </a:lightRig>
            </a:scene3d>
            <a:sp3d extrusionH="57150" prstMaterial="metal">
              <a:bevelT w="38100" h="25400"/>
              <a:contourClr>
                <a:schemeClr val="bg2"/>
              </a:contourClr>
            </a:sp3d>
          </a:bodyPr>
          <a:lstStyle/>
          <a:p>
            <a:pPr eaLnBrk="1" hangingPunct="1"/>
            <a:r>
              <a:rPr lang="en-GB" b="1" dirty="0" smtClean="0">
                <a:ln w="50800"/>
                <a:solidFill>
                  <a:schemeClr val="bg1">
                    <a:shade val="50000"/>
                  </a:schemeClr>
                </a:solidFill>
                <a:effectLst>
                  <a:glow rad="101600">
                    <a:schemeClr val="accent1">
                      <a:satMod val="175000"/>
                      <a:alpha val="40000"/>
                    </a:schemeClr>
                  </a:glow>
                </a:effectLst>
                <a:ea typeface="ＭＳ Ｐゴシック" pitchFamily="34" charset="-128"/>
              </a:rPr>
              <a:t>“Silence in the face of evil is itself evil</a:t>
            </a:r>
            <a:r>
              <a:rPr lang="en-GB" b="1" dirty="0" smtClean="0">
                <a:ln w="50800"/>
                <a:solidFill>
                  <a:schemeClr val="bg1">
                    <a:shade val="50000"/>
                  </a:schemeClr>
                </a:solidFill>
                <a:effectLst>
                  <a:glow rad="101600">
                    <a:schemeClr val="accent1">
                      <a:satMod val="175000"/>
                      <a:alpha val="40000"/>
                    </a:schemeClr>
                  </a:glow>
                </a:effectLst>
                <a:ea typeface="ＭＳ Ｐゴシック" pitchFamily="34" charset="-128"/>
              </a:rPr>
              <a:t>”</a:t>
            </a:r>
            <a:br>
              <a:rPr lang="en-GB" b="1" dirty="0" smtClean="0">
                <a:ln w="50800"/>
                <a:solidFill>
                  <a:schemeClr val="bg1">
                    <a:shade val="50000"/>
                  </a:schemeClr>
                </a:solidFill>
                <a:effectLst>
                  <a:glow rad="101600">
                    <a:schemeClr val="accent1">
                      <a:satMod val="175000"/>
                      <a:alpha val="40000"/>
                    </a:schemeClr>
                  </a:glow>
                </a:effectLst>
                <a:ea typeface="ＭＳ Ｐゴシック" pitchFamily="34" charset="-128"/>
              </a:rPr>
            </a:br>
            <a:r>
              <a:rPr lang="en-GB" b="1" dirty="0" smtClean="0">
                <a:ln w="50800"/>
                <a:solidFill>
                  <a:schemeClr val="bg1">
                    <a:shade val="50000"/>
                  </a:schemeClr>
                </a:solidFill>
                <a:effectLst/>
                <a:ea typeface="ＭＳ Ｐゴシック" pitchFamily="34" charset="-128"/>
              </a:rPr>
              <a:t>-</a:t>
            </a:r>
            <a:r>
              <a:rPr lang="en-GB" b="1" dirty="0" smtClean="0">
                <a:ln w="50800"/>
                <a:solidFill>
                  <a:schemeClr val="bg1">
                    <a:shade val="50000"/>
                  </a:schemeClr>
                </a:solidFill>
                <a:effectLst>
                  <a:glow rad="101600">
                    <a:schemeClr val="accent1">
                      <a:satMod val="175000"/>
                      <a:alpha val="40000"/>
                    </a:schemeClr>
                  </a:glow>
                </a:effectLst>
                <a:ea typeface="ＭＳ Ｐゴシック" pitchFamily="34" charset="-128"/>
              </a:rPr>
              <a:t> </a:t>
            </a:r>
            <a:r>
              <a:rPr lang="en-GB" b="1" dirty="0" smtClean="0">
                <a:ln w="50800"/>
                <a:solidFill>
                  <a:schemeClr val="bg1">
                    <a:shade val="50000"/>
                  </a:schemeClr>
                </a:solidFill>
                <a:ea typeface="ＭＳ Ｐゴシック" pitchFamily="34" charset="-128"/>
              </a:rPr>
              <a:t>Bonhoeffer</a:t>
            </a:r>
            <a:endParaRPr lang="en-GB" b="1" dirty="0" smtClean="0">
              <a:ln w="50800"/>
              <a:solidFill>
                <a:schemeClr val="bg1">
                  <a:shade val="50000"/>
                </a:schemeClr>
              </a:solidFill>
              <a:ea typeface="ＭＳ Ｐゴシック" pitchFamily="34" charset="-128"/>
            </a:endParaRPr>
          </a:p>
        </p:txBody>
      </p:sp>
      <p:pic>
        <p:nvPicPr>
          <p:cNvPr id="103427" name="Picture 2" descr="http://cruciality.files.wordpress.com/2009/03/dietrich-bonhoeffer.jpg"/>
          <p:cNvPicPr>
            <a:picLocks noChangeAspect="1" noChangeArrowheads="1"/>
          </p:cNvPicPr>
          <p:nvPr/>
        </p:nvPicPr>
        <p:blipFill>
          <a:blip r:embed="rId2" cstate="print"/>
          <a:srcRect/>
          <a:stretch>
            <a:fillRect/>
          </a:stretch>
        </p:blipFill>
        <p:spPr bwMode="auto">
          <a:xfrm>
            <a:off x="457200" y="533400"/>
            <a:ext cx="3962400" cy="595312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5004048" y="415117"/>
            <a:ext cx="3744913" cy="6063198"/>
          </a:xfrm>
          <a:prstGeom prst="rect">
            <a:avLst/>
          </a:prstGeom>
          <a:noFill/>
          <a:ln w="9525">
            <a:noFill/>
            <a:miter lim="800000"/>
            <a:headEnd/>
            <a:tailEnd/>
          </a:ln>
        </p:spPr>
        <p:txBody>
          <a:bodyPr anchor="ctr">
            <a:spAutoFit/>
            <a:scene3d>
              <a:camera prst="orthographicFront"/>
              <a:lightRig rig="balanced" dir="t">
                <a:rot lat="0" lon="0" rev="2100000"/>
              </a:lightRig>
            </a:scene3d>
            <a:sp3d extrusionH="57150" prstMaterial="metal">
              <a:bevelT w="38100" h="25400"/>
              <a:contourClr>
                <a:schemeClr val="bg2"/>
              </a:contourClr>
            </a:sp3d>
          </a:bodyPr>
          <a:lstStyle/>
          <a:p>
            <a:r>
              <a:rPr lang="en-GB" sz="2000" b="1" i="1" dirty="0">
                <a:ln w="50800"/>
                <a:solidFill>
                  <a:schemeClr val="bg1">
                    <a:shade val="50000"/>
                  </a:schemeClr>
                </a:solidFill>
                <a:latin typeface="Calibri" pitchFamily="34" charset="0"/>
                <a:ea typeface="Times New Roman" pitchFamily="18" charset="0"/>
                <a:cs typeface="Calibri" pitchFamily="34" charset="0"/>
              </a:rPr>
              <a:t>No one in the world can change Truth. What we can do and should do is to seek truth and to serve it when we have found it. </a:t>
            </a:r>
          </a:p>
          <a:p>
            <a:r>
              <a:rPr lang="en-GB" sz="2000" b="1" i="1" dirty="0">
                <a:ln w="50800"/>
                <a:solidFill>
                  <a:schemeClr val="bg1">
                    <a:shade val="50000"/>
                  </a:schemeClr>
                </a:solidFill>
                <a:latin typeface="Calibri" pitchFamily="34" charset="0"/>
                <a:ea typeface="Times New Roman" pitchFamily="18" charset="0"/>
                <a:cs typeface="Calibri" pitchFamily="34" charset="0"/>
              </a:rPr>
              <a:t>The real conflict is the inner conflict. Beyond armies of occupation and the hecatombs of extermination camps, </a:t>
            </a:r>
          </a:p>
          <a:p>
            <a:r>
              <a:rPr lang="en-GB" sz="2000" b="1" i="1" dirty="0">
                <a:ln w="50800"/>
                <a:solidFill>
                  <a:schemeClr val="bg1">
                    <a:shade val="50000"/>
                  </a:schemeClr>
                </a:solidFill>
                <a:latin typeface="Calibri" pitchFamily="34" charset="0"/>
                <a:ea typeface="Times New Roman" pitchFamily="18" charset="0"/>
                <a:cs typeface="Calibri" pitchFamily="34" charset="0"/>
              </a:rPr>
              <a:t>there are two irreconcilable enemies in the depth of every soul: good and evil, sin and love.</a:t>
            </a:r>
          </a:p>
          <a:p>
            <a:r>
              <a:rPr lang="en-GB" sz="2000" b="1" i="1" dirty="0">
                <a:ln w="50800"/>
                <a:solidFill>
                  <a:schemeClr val="bg1">
                    <a:shade val="50000"/>
                  </a:schemeClr>
                </a:solidFill>
                <a:latin typeface="Calibri" pitchFamily="34" charset="0"/>
                <a:ea typeface="Times New Roman" pitchFamily="18" charset="0"/>
                <a:cs typeface="Calibri" pitchFamily="34" charset="0"/>
              </a:rPr>
              <a:t> And what use are the victories on the battlefield if we ourselves are defeated in our innermost personal selves?" </a:t>
            </a:r>
            <a:endParaRPr lang="en-GB" sz="2000" b="1" i="1" dirty="0" smtClean="0">
              <a:ln w="50800"/>
              <a:solidFill>
                <a:schemeClr val="bg1">
                  <a:shade val="50000"/>
                </a:schemeClr>
              </a:solidFill>
              <a:latin typeface="Calibri" pitchFamily="34" charset="0"/>
              <a:ea typeface="Times New Roman" pitchFamily="18" charset="0"/>
              <a:cs typeface="Calibri" pitchFamily="34" charset="0"/>
            </a:endParaRPr>
          </a:p>
          <a:p>
            <a:endParaRPr lang="en-GB" sz="2000" b="1" i="1" dirty="0" smtClean="0">
              <a:ln w="50800"/>
              <a:solidFill>
                <a:schemeClr val="bg1">
                  <a:shade val="50000"/>
                </a:schemeClr>
              </a:solidFill>
              <a:latin typeface="Calibri" pitchFamily="34" charset="0"/>
              <a:ea typeface="Times New Roman" pitchFamily="18" charset="0"/>
              <a:cs typeface="Calibri" pitchFamily="34" charset="0"/>
            </a:endParaRPr>
          </a:p>
          <a:p>
            <a:endParaRPr lang="en-GB" sz="2000" b="1" i="1" dirty="0" smtClean="0">
              <a:ln w="50800"/>
              <a:solidFill>
                <a:schemeClr val="bg1">
                  <a:shade val="50000"/>
                </a:schemeClr>
              </a:solidFill>
              <a:latin typeface="Calibri" pitchFamily="34" charset="0"/>
              <a:ea typeface="Times New Roman" pitchFamily="18" charset="0"/>
              <a:cs typeface="Calibri" pitchFamily="34" charset="0"/>
            </a:endParaRPr>
          </a:p>
          <a:p>
            <a:r>
              <a:rPr lang="en-GB" sz="2400" b="1" i="1" dirty="0" smtClean="0">
                <a:ln w="50800"/>
                <a:solidFill>
                  <a:schemeClr val="bg1">
                    <a:shade val="50000"/>
                  </a:schemeClr>
                </a:solidFill>
                <a:effectLst>
                  <a:glow rad="101600">
                    <a:schemeClr val="accent1">
                      <a:satMod val="175000"/>
                      <a:alpha val="40000"/>
                    </a:schemeClr>
                  </a:glow>
                </a:effectLst>
                <a:latin typeface="Calibri" pitchFamily="34" charset="0"/>
                <a:ea typeface="Times New Roman" pitchFamily="18" charset="0"/>
                <a:cs typeface="Calibri" pitchFamily="34" charset="0"/>
              </a:rPr>
              <a:t>www.davidalton.net</a:t>
            </a:r>
            <a:r>
              <a:rPr lang="en-GB" sz="2000" b="1" i="1" dirty="0">
                <a:ln w="50800"/>
                <a:solidFill>
                  <a:schemeClr val="bg1">
                    <a:shade val="50000"/>
                  </a:schemeClr>
                </a:solidFill>
                <a:latin typeface="Calibri" pitchFamily="34" charset="0"/>
                <a:ea typeface="Times New Roman" pitchFamily="18" charset="0"/>
                <a:cs typeface="Calibri" pitchFamily="34" charset="0"/>
              </a:rPr>
              <a:t/>
            </a:r>
            <a:br>
              <a:rPr lang="en-GB" sz="2000" b="1" i="1" dirty="0">
                <a:ln w="50800"/>
                <a:solidFill>
                  <a:schemeClr val="bg1">
                    <a:shade val="50000"/>
                  </a:schemeClr>
                </a:solidFill>
                <a:latin typeface="Calibri" pitchFamily="34" charset="0"/>
                <a:ea typeface="Times New Roman" pitchFamily="18" charset="0"/>
                <a:cs typeface="Calibri" pitchFamily="34" charset="0"/>
              </a:rPr>
            </a:br>
            <a:r>
              <a:rPr lang="en-GB" sz="2000" b="1" dirty="0">
                <a:ln w="50800"/>
                <a:solidFill>
                  <a:schemeClr val="bg1">
                    <a:shade val="50000"/>
                  </a:schemeClr>
                </a:solidFill>
                <a:ea typeface="Times New Roman" pitchFamily="18" charset="0"/>
                <a:cs typeface="Calibri" pitchFamily="34" charset="0"/>
              </a:rPr>
              <a:t> </a:t>
            </a:r>
          </a:p>
        </p:txBody>
      </p:sp>
      <p:pic>
        <p:nvPicPr>
          <p:cNvPr id="33795" name="Picture 5" descr="stmaximiliankolbe"/>
          <p:cNvPicPr>
            <a:picLocks noChangeAspect="1" noChangeArrowheads="1"/>
          </p:cNvPicPr>
          <p:nvPr/>
        </p:nvPicPr>
        <p:blipFill>
          <a:blip r:embed="rId2" cstate="print"/>
          <a:srcRect/>
          <a:stretch>
            <a:fillRect/>
          </a:stretch>
        </p:blipFill>
        <p:spPr bwMode="auto">
          <a:xfrm>
            <a:off x="827088" y="574488"/>
            <a:ext cx="3600896" cy="5527862"/>
          </a:xfrm>
          <a:prstGeom prst="rect">
            <a:avLst/>
          </a:prstGeom>
          <a:noFill/>
          <a:ln w="9525">
            <a:noFill/>
            <a:miter lim="800000"/>
            <a:headEnd/>
            <a:tailEnd/>
          </a:ln>
        </p:spPr>
      </p:pic>
      <p:sp>
        <p:nvSpPr>
          <p:cNvPr id="33796" name="Rectangle 3"/>
          <p:cNvSpPr>
            <a:spLocks noChangeArrowheads="1"/>
          </p:cNvSpPr>
          <p:nvPr/>
        </p:nvSpPr>
        <p:spPr bwMode="auto">
          <a:xfrm>
            <a:off x="4638675" y="1181100"/>
            <a:ext cx="2286000" cy="369888"/>
          </a:xfrm>
          <a:prstGeom prst="rect">
            <a:avLst/>
          </a:prstGeom>
          <a:noFill/>
          <a:ln w="9525">
            <a:noFill/>
            <a:miter lim="800000"/>
            <a:headEnd/>
            <a:tailEnd/>
          </a:ln>
        </p:spPr>
        <p:txBody>
          <a:bodyPr>
            <a:spAutoFit/>
          </a:bodyPr>
          <a:lstStyle/>
          <a:p>
            <a:endParaRPr lang="en-GB"/>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274638"/>
            <a:ext cx="8229600" cy="5287962"/>
          </a:xfrm>
        </p:spPr>
        <p:txBody>
          <a:bodyPr/>
          <a:lstStyle/>
          <a:p>
            <a:r>
              <a:rPr lang="en-GB" sz="2800" b="1" i="1" dirty="0" smtClean="0">
                <a:solidFill>
                  <a:schemeClr val="bg1"/>
                </a:solidFill>
                <a:ea typeface="ＭＳ Ｐゴシック" pitchFamily="34" charset="-128"/>
              </a:rPr>
              <a:t>Our society values the right to have access to pornography more highly than the protection of children. Five million images of child abuse are in circulation on the internet,  featuring some 400,000 children. 70% of teenagers have viewed on line pornography.</a:t>
            </a:r>
            <a:r>
              <a:rPr lang="en-GB" sz="2800" dirty="0" smtClean="0">
                <a:solidFill>
                  <a:schemeClr val="bg1"/>
                </a:solidFill>
                <a:ea typeface="ＭＳ Ｐゴシック" pitchFamily="34" charset="-128"/>
              </a:rPr>
              <a:t/>
            </a:r>
            <a:br>
              <a:rPr lang="en-GB" sz="2800" dirty="0" smtClean="0">
                <a:solidFill>
                  <a:schemeClr val="bg1"/>
                </a:solidFill>
                <a:ea typeface="ＭＳ Ｐゴシック" pitchFamily="34" charset="-128"/>
              </a:rPr>
            </a:br>
            <a:endParaRPr lang="en-GB" sz="2800" dirty="0" smtClean="0">
              <a:solidFill>
                <a:schemeClr val="bg1"/>
              </a:solidFill>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268288"/>
            <a:ext cx="8229600" cy="4745037"/>
          </a:xfrm>
        </p:spPr>
        <p:txBody>
          <a:bodyPr/>
          <a:lstStyle/>
          <a:p>
            <a:r>
              <a:rPr lang="en-GB" smtClean="0">
                <a:solidFill>
                  <a:schemeClr val="bg1"/>
                </a:solidFill>
                <a:ea typeface="ＭＳ Ｐゴシック" pitchFamily="34" charset="-128"/>
              </a:rPr>
              <a:t>Three-quarters of a million British children have no contact with their fathers following the breakdown of their parents’ relationships</a:t>
            </a:r>
            <a:r>
              <a:rPr lang="en-GB" smtClean="0">
                <a:ea typeface="ＭＳ Ｐゴシック" pitchFamily="34" charset="-128"/>
              </a:rPr>
              <a:t>. </a:t>
            </a:r>
            <a:br>
              <a:rPr lang="en-GB" smtClean="0">
                <a:ea typeface="ＭＳ Ｐゴシック" pitchFamily="34" charset="-128"/>
              </a:rPr>
            </a:br>
            <a:endParaRPr lang="en-GB" smtClean="0">
              <a:ea typeface="ＭＳ Ｐゴシック" pitchFamily="34" charset="-128"/>
            </a:endParaRPr>
          </a:p>
        </p:txBody>
      </p:sp>
      <p:pic>
        <p:nvPicPr>
          <p:cNvPr id="66563" name="Picture 3" descr="https://encrypted-tbn0.gstatic.com/images?q=tbn:ANd9GcSkwhVoYC4C6X7l5lWwUfYwf2LW0NUgTxvDHSA93iYsvOZSlq8d"/>
          <p:cNvPicPr>
            <a:picLocks noChangeAspect="1" noChangeArrowheads="1"/>
          </p:cNvPicPr>
          <p:nvPr/>
        </p:nvPicPr>
        <p:blipFill>
          <a:blip r:embed="rId2" cstate="print"/>
          <a:srcRect/>
          <a:stretch>
            <a:fillRect/>
          </a:stretch>
        </p:blipFill>
        <p:spPr bwMode="auto">
          <a:xfrm>
            <a:off x="2627784" y="3717032"/>
            <a:ext cx="4015482" cy="2949711"/>
          </a:xfrm>
          <a:prstGeom prst="rect">
            <a:avLst/>
          </a:prstGeom>
          <a:noFill/>
          <a:ln w="9525">
            <a:noFill/>
            <a:miter lim="800000"/>
            <a:headEnd/>
            <a:tailEnd/>
          </a:ln>
          <a:effectLst>
            <a:softEdge rad="317500"/>
          </a:effectLst>
        </p:spPr>
      </p:pic>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274638"/>
            <a:ext cx="8229600" cy="5592762"/>
          </a:xfrm>
        </p:spPr>
        <p:txBody>
          <a:bodyPr/>
          <a:lstStyle/>
          <a:p>
            <a:r>
              <a:rPr lang="en-GB" sz="2800" b="1" smtClean="0">
                <a:solidFill>
                  <a:schemeClr val="bg1"/>
                </a:solidFill>
                <a:ea typeface="ＭＳ Ｐゴシック" pitchFamily="34" charset="-128"/>
              </a:rPr>
              <a:t>1 million young people are not in education, employment , or training,  and over 2.6 million are without work – a 17 year high in a flat-lining economy;  or the 3.9 million children living in poverty in the UK or the 4,000 who call Childline each day</a:t>
            </a:r>
            <a:endParaRPr lang="en-GB" sz="2800" smtClean="0">
              <a:solidFill>
                <a:schemeClr val="bg1"/>
              </a:solidFill>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274638"/>
            <a:ext cx="8229600" cy="2087562"/>
          </a:xfrm>
        </p:spPr>
        <p:txBody>
          <a:bodyPr>
            <a:normAutofit fontScale="90000"/>
          </a:bodyPr>
          <a:lstStyle/>
          <a:p>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The UK has the worst problem with anti-social behaviour in Europe. More than 350,000children live with a parent who has a drug problem. 30% of teenagers binge drink weekly. There are 83,000 looked-after children in the UK. 23,528 under 18s (155 under 13s) in England use specialist substance misuse services. 50,552 children are on child protection registers or plans  - up by 32,492 since 2006.  In one recent year 16,846 sexual crimes were committed against children under 16 years. </a:t>
            </a:r>
            <a:r>
              <a:rPr lang="en-GB" sz="2800" smtClean="0">
                <a:solidFill>
                  <a:schemeClr val="bg1"/>
                </a:solidFill>
                <a:ea typeface="ＭＳ Ｐゴシック" pitchFamily="34" charset="-128"/>
              </a:rPr>
              <a:t> </a:t>
            </a:r>
            <a:r>
              <a:rPr lang="en-GB" smtClean="0">
                <a:ea typeface="ＭＳ Ｐゴシック" pitchFamily="34" charset="-128"/>
              </a:rPr>
              <a:t/>
            </a:r>
            <a:br>
              <a:rPr lang="en-GB" smtClean="0">
                <a:ea typeface="ＭＳ Ｐゴシック" pitchFamily="34" charset="-128"/>
              </a:rPr>
            </a:br>
            <a:endParaRPr lang="en-GB" smtClean="0">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2328</Words>
  <Application>Microsoft Office PowerPoint</Application>
  <PresentationFormat>On-screen Show (4:3)</PresentationFormat>
  <Paragraphs>166</Paragraphs>
  <Slides>55</Slides>
  <Notes>2</Notes>
  <HiddenSlides>0</HiddenSlides>
  <MMClips>1</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Issues Facing Christians Today</vt:lpstr>
      <vt:lpstr>The Children Test </vt:lpstr>
      <vt:lpstr>The Child In The Womb</vt:lpstr>
      <vt:lpstr>The latest abortion statistics reveal that taxpayers spent £118m on abortions in one recent year, of which £75m went to private clinics; that of 6.3 million abortions, just 143 were where a woman’s life was in danger; and that 48,000 people have had more than one abortion– some as many as eight.  There have been 42 million abortions annually throughout the world ; 115,000 every day; 600 in Britain every day; in the past 12 months there were 189,574 abortions. </vt:lpstr>
      <vt:lpstr>       A Councillor from Cornwall was recently the centre of a row when he suggested it would be better that children with disabilities were “put down”. This is not as far-fetched or shocking as it sounds. According to Government figures, in the womb we now put down 90%of all babies with Down’s Syndrome and the law allow abortion up to birth on disabled children.</vt:lpstr>
      <vt:lpstr>Our society values the right to have access to pornography more highly than the protection of children. Five million images of child abuse are in circulation on the internet,  featuring some 400,000 children. 70% of teenagers have viewed on line pornography. </vt:lpstr>
      <vt:lpstr>Three-quarters of a million British children have no contact with their fathers following the breakdown of their parents’ relationships.  </vt:lpstr>
      <vt:lpstr>1 million young people are not in education, employment , or training,  and over 2.6 million are without work – a 17 year high in a flat-lining economy;  or the 3.9 million children living in poverty in the UK or the 4,000 who call Childline each day</vt:lpstr>
      <vt:lpstr>            The UK has the worst problem with anti-social behaviour in Europe. More than 350,000children live with a parent who has a drug problem. 30% of teenagers binge drink weekly. There are 83,000 looked-after children in the UK. 23,528 under 18s (155 under 13s) in England use specialist substance misuse services. 50,552 children are on child protection registers or plans  - up by 32,492 since 2006.  In one recent year 16,846 sexual crimes were committed against children under 16 years.   </vt:lpstr>
      <vt:lpstr>  Last year, Samaritans answered 4.6 million calls from people in despair, which is one call every seven seconds.  Samaritans say that ‘A conservative estimate is that there are 24,000 cases of attempted suicide by adolescents (10-19 years) each year in England and Wales, which is one attempt every 20 minutes” As they grow up suicide accounts for 20 per cent of all deaths among young people aged 15 to 24 </vt:lpstr>
      <vt:lpstr>1 million elderly living in toxic loneliness, don’t see a friend or a neighbour during the course of a typical week;   26% of British households comprise just one person and on present trends, by 2016, 36% of all homes will be inhabited by a single person – a trend accelerated by family breakdown and phenomenal divorce rates – the highest in Europe.  </vt:lpstr>
      <vt:lpstr>How we treat the elderly: better off dead</vt:lpstr>
      <vt:lpstr>Slide 13</vt:lpstr>
      <vt:lpstr>Slide 14</vt:lpstr>
      <vt:lpstr>How we treat the elderly: better off dead</vt:lpstr>
      <vt:lpstr>Slide 16</vt:lpstr>
      <vt:lpstr>               Sharp Elbowed Britain – Devil Take The Hindmost Britain  Individuals now owe more in debt than the wealth generated by the entire country in a year. 331 people every day of the year will be declared insolvent or bankrupt.  Significantly increased student loans have triggered indebtedness and there has been a large increase in student suicides - a 50  increase in the last four years.  </vt:lpstr>
      <vt:lpstr>Gun crime in the United Kingdom claims 30 victims every day; the average lifespan for people who get involved in gun crime in Manchester is a mere 24 years;  one woman in every four will be the victim of violence in her own home during the course of her lifetime. </vt:lpstr>
      <vt:lpstr>  Britain 2013:</vt:lpstr>
      <vt:lpstr>Man’s Inhumanity To Man</vt:lpstr>
      <vt:lpstr>Broken or Crushed: The Dalits and the Caste System</vt:lpstr>
      <vt:lpstr>Slide 22</vt:lpstr>
      <vt:lpstr>Slide 23</vt:lpstr>
      <vt:lpstr>Life and Death on The North Korean Border</vt:lpstr>
      <vt:lpstr>Slide 25</vt:lpstr>
      <vt:lpstr>The Plight of Men, Women and Children – 200,000 in the gulags of North Korea </vt:lpstr>
      <vt:lpstr>Slide 27</vt:lpstr>
      <vt:lpstr>Slide 28</vt:lpstr>
      <vt:lpstr>Slide 29</vt:lpstr>
      <vt:lpstr>Nigeria, Syria, Egypt</vt:lpstr>
      <vt:lpstr>Slide 31</vt:lpstr>
      <vt:lpstr>Slide 32</vt:lpstr>
      <vt:lpstr>Slide 33</vt:lpstr>
      <vt:lpstr>Slide 34</vt:lpstr>
      <vt:lpstr>Contemporary Slavery</vt:lpstr>
      <vt:lpstr>A coalition of Quakers, William Wilberforce, Thomas Clarkson, Granville Sharpe, Olaudah Equiano, Josiah Wedgewood, John Newton, and others ended slavery but it was preceded by religious revival  </vt:lpstr>
      <vt:lpstr>Slide 37</vt:lpstr>
      <vt:lpstr>Mahatma Gandhi</vt:lpstr>
      <vt:lpstr>“Let no one be discouraged by the belief there is nothing one person can do against the enormous array of the world's ills, misery, ignorance, and violence. Few will have the greatness to bend history, but each of us can work to change a small portion of events. And in the total of all those acts will be written the history of a generation.”                                Robert Kennedy</vt:lpstr>
      <vt:lpstr>“faith in the public square” – Pope Benedict XVI”</vt:lpstr>
      <vt:lpstr>As Thomas More would put it, two thousand years later, standing trial in Westminster Hall, it was the desire “to be the king’s good servant, but God’s first.”   </vt:lpstr>
      <vt:lpstr>Slide 42</vt:lpstr>
      <vt:lpstr>Pakistan’s murdered Minister for Minorities: Shabaz Bhatti and Governor Salman Taseer</vt:lpstr>
      <vt:lpstr>Slide 44</vt:lpstr>
      <vt:lpstr>Slide 45</vt:lpstr>
      <vt:lpstr>Slide 46</vt:lpstr>
      <vt:lpstr>Slide 47</vt:lpstr>
      <vt:lpstr>John Henry Newman</vt:lpstr>
      <vt:lpstr>Doing Good Now...don’t wait until you are perfect.</vt:lpstr>
      <vt:lpstr>Slide 50</vt:lpstr>
      <vt:lpstr>     That was what Esther discovered and it is what we too must discover for just such a time as this.     www.davidalton.net   </vt:lpstr>
      <vt:lpstr>   "I wish it need not have happened in my time," said Frodo."So do I," said Gandalf, "and so do all who live to see such times. But that is not for them to decide. All we have to decide is what to do with the time that is given us."</vt:lpstr>
      <vt:lpstr>Slide 53</vt:lpstr>
      <vt:lpstr>“Silence in the face of evil is itself evil” - Bonhoeffer</vt:lpstr>
      <vt:lpstr>Slide 55</vt:lpstr>
    </vt:vector>
  </TitlesOfParts>
  <Company>Houses of Parliament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Issues Facing Christians Today</dc:title>
  <dc:creator>altond</dc:creator>
  <cp:lastModifiedBy>altond</cp:lastModifiedBy>
  <cp:revision>17</cp:revision>
  <dcterms:created xsi:type="dcterms:W3CDTF">2013-03-29T19:56:47Z</dcterms:created>
  <dcterms:modified xsi:type="dcterms:W3CDTF">2013-03-31T21:39:33Z</dcterms:modified>
</cp:coreProperties>
</file>