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4"/>
  </p:notesMasterIdLst>
  <p:handoutMasterIdLst>
    <p:handoutMasterId r:id="rId75"/>
  </p:handoutMasterIdLst>
  <p:sldIdLst>
    <p:sldId id="523" r:id="rId2"/>
    <p:sldId id="627" r:id="rId3"/>
    <p:sldId id="620" r:id="rId4"/>
    <p:sldId id="619" r:id="rId5"/>
    <p:sldId id="621" r:id="rId6"/>
    <p:sldId id="628" r:id="rId7"/>
    <p:sldId id="629" r:id="rId8"/>
    <p:sldId id="622" r:id="rId9"/>
    <p:sldId id="623" r:id="rId10"/>
    <p:sldId id="624" r:id="rId11"/>
    <p:sldId id="625" r:id="rId12"/>
    <p:sldId id="626" r:id="rId13"/>
    <p:sldId id="630" r:id="rId14"/>
    <p:sldId id="632" r:id="rId15"/>
    <p:sldId id="634" r:id="rId16"/>
    <p:sldId id="635" r:id="rId17"/>
    <p:sldId id="636" r:id="rId18"/>
    <p:sldId id="637" r:id="rId19"/>
    <p:sldId id="639" r:id="rId20"/>
    <p:sldId id="641" r:id="rId21"/>
    <p:sldId id="642" r:id="rId22"/>
    <p:sldId id="640" r:id="rId23"/>
    <p:sldId id="648" r:id="rId24"/>
    <p:sldId id="638" r:id="rId25"/>
    <p:sldId id="644" r:id="rId26"/>
    <p:sldId id="649" r:id="rId27"/>
    <p:sldId id="647" r:id="rId28"/>
    <p:sldId id="646" r:id="rId29"/>
    <p:sldId id="645" r:id="rId30"/>
    <p:sldId id="643" r:id="rId31"/>
    <p:sldId id="652" r:id="rId32"/>
    <p:sldId id="653" r:id="rId33"/>
    <p:sldId id="656" r:id="rId34"/>
    <p:sldId id="655" r:id="rId35"/>
    <p:sldId id="657" r:id="rId36"/>
    <p:sldId id="658" r:id="rId37"/>
    <p:sldId id="680" r:id="rId38"/>
    <p:sldId id="679" r:id="rId39"/>
    <p:sldId id="684" r:id="rId40"/>
    <p:sldId id="693" r:id="rId41"/>
    <p:sldId id="659" r:id="rId42"/>
    <p:sldId id="694" r:id="rId43"/>
    <p:sldId id="692" r:id="rId44"/>
    <p:sldId id="683" r:id="rId45"/>
    <p:sldId id="691" r:id="rId46"/>
    <p:sldId id="687" r:id="rId47"/>
    <p:sldId id="685" r:id="rId48"/>
    <p:sldId id="688" r:id="rId49"/>
    <p:sldId id="682" r:id="rId50"/>
    <p:sldId id="689" r:id="rId51"/>
    <p:sldId id="686" r:id="rId52"/>
    <p:sldId id="690" r:id="rId53"/>
    <p:sldId id="697" r:id="rId54"/>
    <p:sldId id="696" r:id="rId55"/>
    <p:sldId id="695" r:id="rId56"/>
    <p:sldId id="681" r:id="rId57"/>
    <p:sldId id="699" r:id="rId58"/>
    <p:sldId id="706" r:id="rId59"/>
    <p:sldId id="707" r:id="rId60"/>
    <p:sldId id="718" r:id="rId61"/>
    <p:sldId id="701" r:id="rId62"/>
    <p:sldId id="702" r:id="rId63"/>
    <p:sldId id="703" r:id="rId64"/>
    <p:sldId id="704" r:id="rId65"/>
    <p:sldId id="700" r:id="rId66"/>
    <p:sldId id="698" r:id="rId67"/>
    <p:sldId id="712" r:id="rId68"/>
    <p:sldId id="709" r:id="rId69"/>
    <p:sldId id="613" r:id="rId70"/>
    <p:sldId id="715" r:id="rId71"/>
    <p:sldId id="716" r:id="rId72"/>
    <p:sldId id="717" r:id="rId7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89" autoAdjust="0"/>
    <p:restoredTop sz="94660"/>
  </p:normalViewPr>
  <p:slideViewPr>
    <p:cSldViewPr>
      <p:cViewPr>
        <p:scale>
          <a:sx n="73" d="100"/>
          <a:sy n="73" d="100"/>
        </p:scale>
        <p:origin x="-1170"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01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Arial" charset="0"/>
              </a:defRPr>
            </a:lvl1pPr>
          </a:lstStyle>
          <a:p>
            <a:pPr>
              <a:defRPr/>
            </a:pPr>
            <a:endParaRPr lang="en-US"/>
          </a:p>
        </p:txBody>
      </p:sp>
      <p:sp>
        <p:nvSpPr>
          <p:cNvPr id="17715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Arial" charset="0"/>
              </a:defRPr>
            </a:lvl1pPr>
          </a:lstStyle>
          <a:p>
            <a:pPr>
              <a:defRPr/>
            </a:pPr>
            <a:endParaRPr lang="en-US"/>
          </a:p>
        </p:txBody>
      </p:sp>
      <p:sp>
        <p:nvSpPr>
          <p:cNvPr id="17715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Arial" charset="0"/>
              </a:defRPr>
            </a:lvl1pPr>
          </a:lstStyle>
          <a:p>
            <a:pPr>
              <a:defRPr/>
            </a:pPr>
            <a:endParaRPr lang="en-US"/>
          </a:p>
        </p:txBody>
      </p:sp>
      <p:sp>
        <p:nvSpPr>
          <p:cNvPr id="17715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5AA8CB43-21E0-4E35-AD13-341E21F58DCF}"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Arial" charset="0"/>
              </a:defRPr>
            </a:lvl1pPr>
          </a:lstStyle>
          <a:p>
            <a:pPr>
              <a:defRPr/>
            </a:pPr>
            <a:endParaRPr lang="en-US"/>
          </a:p>
        </p:txBody>
      </p:sp>
      <p:sp>
        <p:nvSpPr>
          <p:cNvPr id="2662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Arial" charset="0"/>
              </a:defRPr>
            </a:lvl1pPr>
          </a:lstStyle>
          <a:p>
            <a:pPr>
              <a:defRPr/>
            </a:pPr>
            <a:endParaRPr lang="en-US"/>
          </a:p>
        </p:txBody>
      </p:sp>
      <p:sp>
        <p:nvSpPr>
          <p:cNvPr id="1044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662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663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Arial" charset="0"/>
              </a:defRPr>
            </a:lvl1pPr>
          </a:lstStyle>
          <a:p>
            <a:pPr>
              <a:defRPr/>
            </a:pPr>
            <a:endParaRPr lang="en-US"/>
          </a:p>
        </p:txBody>
      </p:sp>
      <p:sp>
        <p:nvSpPr>
          <p:cNvPr id="2663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pPr>
              <a:defRPr/>
            </a:pPr>
            <a:fld id="{DA37A3F8-8346-4F64-A9D2-9117E8E23E0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DA37A3F8-8346-4F64-A9D2-9117E8E23E02}" type="slidenum">
              <a:rPr lang="en-US" smtClean="0"/>
              <a:pPr>
                <a:defRPr/>
              </a:pPr>
              <a:t>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endParaRPr lang="en-GB" smtClean="0">
              <a:ea typeface="ＭＳ Ｐゴシック" pitchFamily="34" charset="-128"/>
            </a:endParaRPr>
          </a:p>
        </p:txBody>
      </p:sp>
      <p:sp>
        <p:nvSpPr>
          <p:cNvPr id="105476" name="Slide Number Placeholder 3"/>
          <p:cNvSpPr>
            <a:spLocks noGrp="1"/>
          </p:cNvSpPr>
          <p:nvPr>
            <p:ph type="sldNum" sz="quarter" idx="5"/>
          </p:nvPr>
        </p:nvSpPr>
        <p:spPr>
          <a:noFill/>
        </p:spPr>
        <p:txBody>
          <a:bodyPr/>
          <a:lstStyle/>
          <a:p>
            <a:fld id="{628072DF-3124-4A07-9393-4D715A3ECA7C}" type="slidenum">
              <a:rPr lang="en-US" smtClean="0">
                <a:latin typeface="Arial" charset="0"/>
              </a:rPr>
              <a:pPr/>
              <a:t>6</a:t>
            </a:fld>
            <a:endParaRPr 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510B062E-AE0D-4FD8-A18A-12A5AC050BB4}" type="slidenum">
              <a:rPr lang="en-GB" smtClean="0">
                <a:latin typeface="Arial" charset="0"/>
              </a:rPr>
              <a:pPr/>
              <a:t>28</a:t>
            </a:fld>
            <a:endParaRPr lang="en-GB" smtClean="0">
              <a:latin typeface="Arial" charset="0"/>
            </a:endParaRPr>
          </a:p>
        </p:txBody>
      </p:sp>
      <p:sp>
        <p:nvSpPr>
          <p:cNvPr id="106499" name="Text Box 2"/>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p>
            <a:endParaRPr lang="en-GB"/>
          </a:p>
        </p:txBody>
      </p:sp>
      <p:sp>
        <p:nvSpPr>
          <p:cNvPr id="106500" name="Rectangle 3"/>
          <p:cNvSpPr>
            <a:spLocks noGrp="1" noChangeArrowheads="1"/>
          </p:cNvSpPr>
          <p:nvPr>
            <p:ph type="body"/>
          </p:nvPr>
        </p:nvSpPr>
        <p:spPr>
          <a:xfrm>
            <a:off x="685800" y="4343400"/>
            <a:ext cx="5483225" cy="4111625"/>
          </a:xfrm>
          <a:noFill/>
          <a:ln/>
        </p:spPr>
        <p:txBody>
          <a:bodyPr wrap="none" anchor="ctr"/>
          <a:lstStyle/>
          <a:p>
            <a:endParaRPr lang="en-US" smtClean="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GB" sz="2000" smtClean="0">
              <a:solidFill>
                <a:schemeClr val="bg1"/>
              </a:solidFill>
              <a:ea typeface="ＭＳ Ｐゴシック" pitchFamily="34" charset="-128"/>
            </a:endParaRPr>
          </a:p>
        </p:txBody>
      </p:sp>
      <p:sp>
        <p:nvSpPr>
          <p:cNvPr id="107524" name="Slide Number Placeholder 3"/>
          <p:cNvSpPr>
            <a:spLocks noGrp="1"/>
          </p:cNvSpPr>
          <p:nvPr>
            <p:ph type="sldNum" sz="quarter" idx="5"/>
          </p:nvPr>
        </p:nvSpPr>
        <p:spPr>
          <a:noFill/>
        </p:spPr>
        <p:txBody>
          <a:bodyPr/>
          <a:lstStyle/>
          <a:p>
            <a:fld id="{AFE4E130-91B2-4A71-AA96-469D5C265FD0}" type="slidenum">
              <a:rPr lang="en-US" smtClean="0">
                <a:latin typeface="Arial" charset="0"/>
              </a:rPr>
              <a:pPr/>
              <a:t>34</a:t>
            </a:fld>
            <a:endParaRPr 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r>
              <a:rPr lang="en-GB" b="1" smtClean="0">
                <a:ea typeface="ＭＳ Ｐゴシック" pitchFamily="34" charset="-128"/>
              </a:rPr>
              <a:t>In times such as this, when a  faithless society has become an indebted, atomised, lonely, and selfish society; a faithless society has become a culturally diminished society; a faithless society has become a fatherless society and a broken family society; a faithless society has become an anti-life society, there is a desperate need for a Mordecai and an Esther – both understanding the scale and nature of that which threatens us and the necessity of a brave response which draws together the practical and the spiritual.</a:t>
            </a:r>
            <a:endParaRPr lang="en-GB" smtClean="0">
              <a:ea typeface="ＭＳ Ｐゴシック" pitchFamily="34" charset="-128"/>
            </a:endParaRPr>
          </a:p>
        </p:txBody>
      </p:sp>
      <p:sp>
        <p:nvSpPr>
          <p:cNvPr id="108548" name="Slide Number Placeholder 3"/>
          <p:cNvSpPr>
            <a:spLocks noGrp="1"/>
          </p:cNvSpPr>
          <p:nvPr>
            <p:ph type="sldNum" sz="quarter" idx="5"/>
          </p:nvPr>
        </p:nvSpPr>
        <p:spPr>
          <a:noFill/>
        </p:spPr>
        <p:txBody>
          <a:bodyPr/>
          <a:lstStyle/>
          <a:p>
            <a:fld id="{6F069E2F-FF1A-4BC3-8ABC-4E151DC8EE7B}" type="slidenum">
              <a:rPr lang="en-US" smtClean="0">
                <a:latin typeface="Arial" charset="0"/>
              </a:rPr>
              <a:pPr/>
              <a:t>56</a:t>
            </a:fld>
            <a:endParaRPr 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A79B5F-6361-4D11-8254-C94AA689F947}" type="slidenum">
              <a:rPr lang="en-US"/>
              <a:pPr>
                <a:defRPr/>
              </a:pPr>
              <a:t>‹#›</a:t>
            </a:fld>
            <a:endParaRPr lang="en-US"/>
          </a:p>
        </p:txBody>
      </p:sp>
    </p:spTree>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F2A263-FE31-40CF-9137-62E413D8E8CF}" type="slidenum">
              <a:rPr lang="en-US"/>
              <a:pPr>
                <a:defRPr/>
              </a:pPr>
              <a:t>‹#›</a:t>
            </a:fld>
            <a:endParaRPr lang="en-US"/>
          </a:p>
        </p:txBody>
      </p:sp>
    </p:spTree>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4FEEEB-A5FE-41F5-A931-1ABE4EADE3EB}" type="slidenum">
              <a:rPr lang="en-US"/>
              <a:pPr>
                <a:defRPr/>
              </a:pPr>
              <a:t>‹#›</a:t>
            </a:fld>
            <a:endParaRPr lang="en-US"/>
          </a:p>
        </p:txBody>
      </p:sp>
    </p:spTree>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8932C2-6BEF-44D5-8A83-E5EA908F80FB}" type="slidenum">
              <a:rPr lang="en-US"/>
              <a:pPr>
                <a:defRPr/>
              </a:pPr>
              <a:t>‹#›</a:t>
            </a:fld>
            <a:endParaRPr lang="en-US"/>
          </a:p>
        </p:txBody>
      </p:sp>
    </p:spTree>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C0D98D-8DE7-4606-AB62-FC26FFB980B2}" type="slidenum">
              <a:rPr lang="en-US"/>
              <a:pPr>
                <a:defRPr/>
              </a:pPr>
              <a:t>‹#›</a:t>
            </a:fld>
            <a:endParaRPr lang="en-US"/>
          </a:p>
        </p:txBody>
      </p:sp>
    </p:spTree>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B1916A-ED35-4D61-8B90-15E9D617708D}" type="slidenum">
              <a:rPr lang="en-US"/>
              <a:pPr>
                <a:defRPr/>
              </a:pPr>
              <a:t>‹#›</a:t>
            </a:fld>
            <a:endParaRPr lang="en-US"/>
          </a:p>
        </p:txBody>
      </p:sp>
    </p:spTree>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B8BE76F-D756-49A7-B274-50A4A1764589}" type="slidenum">
              <a:rPr lang="en-US"/>
              <a:pPr>
                <a:defRPr/>
              </a:pPr>
              <a:t>‹#›</a:t>
            </a:fld>
            <a:endParaRPr lang="en-US"/>
          </a:p>
        </p:txBody>
      </p:sp>
    </p:spTree>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0DF42B0-B5BF-4CF8-B818-320D578941BE}" type="slidenum">
              <a:rPr lang="en-US"/>
              <a:pPr>
                <a:defRPr/>
              </a:pPr>
              <a:t>‹#›</a:t>
            </a:fld>
            <a:endParaRPr lang="en-US"/>
          </a:p>
        </p:txBody>
      </p:sp>
    </p:spTree>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6A17341-5AF9-4C53-B94F-E79B32705244}" type="slidenum">
              <a:rPr lang="en-US"/>
              <a:pPr>
                <a:defRPr/>
              </a:pPr>
              <a:t>‹#›</a:t>
            </a:fld>
            <a:endParaRPr lang="en-US"/>
          </a:p>
        </p:txBody>
      </p:sp>
    </p:spTree>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BB7C6A-6A8D-474B-B649-36EA5FBE1B6A}" type="slidenum">
              <a:rPr lang="en-US"/>
              <a:pPr>
                <a:defRPr/>
              </a:pPr>
              <a:t>‹#›</a:t>
            </a:fld>
            <a:endParaRPr lang="en-US"/>
          </a:p>
        </p:txBody>
      </p:sp>
    </p:spTree>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72DBD4-FBD3-4B2F-BE4E-E7C36FCECD5E}" type="slidenum">
              <a:rPr lang="en-US"/>
              <a:pPr>
                <a:defRPr/>
              </a:pPr>
              <a:t>‹#›</a:t>
            </a:fld>
            <a:endParaRPr lang="en-US"/>
          </a:p>
        </p:txBody>
      </p:sp>
    </p:spTree>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6A035CEA-624C-4BBD-B705-39FCA1826E7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thruBlk="1"/>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upload.wikimedia.org/wikipedia/commons/5/54/Battle_of_britain_air_observer.jpg" TargetMode="External"/><Relationship Id="rId2" Type="http://schemas.openxmlformats.org/officeDocument/2006/relationships/image" Target="../media/image21.jpeg"/><Relationship Id="rId1" Type="http://schemas.openxmlformats.org/officeDocument/2006/relationships/slideLayout" Target="../slideLayouts/slideLayout6.xml"/><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 Id="rId5" Type="http://schemas.openxmlformats.org/officeDocument/2006/relationships/image" Target="../media/image54.jpeg"/><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6.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 Id="rId9" Type="http://schemas.openxmlformats.org/officeDocument/2006/relationships/image" Target="../media/image74.jpeg"/></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5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9.xml"/><Relationship Id="rId1" Type="http://schemas.openxmlformats.org/officeDocument/2006/relationships/video" Target="file:///E:\In%20memory%20of%20Shahbaz%20Bhati.wmv"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6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6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image" Target="../media/image97.png"/><Relationship Id="rId1" Type="http://schemas.openxmlformats.org/officeDocument/2006/relationships/slideLayout" Target="../slideLayouts/slideLayout6.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jpeg"/><Relationship Id="rId9" Type="http://schemas.openxmlformats.org/officeDocument/2006/relationships/image" Target="../media/image104.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freerepublic.com/focus/f-news/2276917/posts" TargetMode="Externa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0" y="-304800"/>
            <a:ext cx="9829800" cy="6477000"/>
          </a:xfrm>
        </p:spPr>
        <p:txBody>
          <a:bodyPr>
            <a:scene3d>
              <a:camera prst="perspectiveContrastingRightFacing"/>
              <a:lightRig rig="glow" dir="tl">
                <a:rot lat="0" lon="0" rev="5400000"/>
              </a:lightRig>
            </a:scene3d>
            <a:sp3d contourW="12700">
              <a:bevelT w="25400" h="25400"/>
              <a:contourClr>
                <a:schemeClr val="accent6">
                  <a:shade val="73000"/>
                </a:schemeClr>
              </a:contourClr>
            </a:sp3d>
          </a:bodyPr>
          <a:lstStyle/>
          <a:p>
            <a:pPr algn="l"/>
            <a:r>
              <a:rPr lang="en-GB" b="1" i="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reflection blurRad="6350" stA="50000" endA="300" endPos="50000" dist="29997" dir="5400000" sy="-100000" algn="bl" rotWithShape="0"/>
                </a:effectLst>
                <a:ea typeface="ＭＳ Ｐゴシック" pitchFamily="34" charset="-128"/>
              </a:rPr>
              <a:t>For  Just Such A Time As This</a:t>
            </a:r>
            <a:r>
              <a:rPr lang="en-GB" sz="6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a typeface="ＭＳ Ｐゴシック" pitchFamily="34" charset="-128"/>
              </a:rPr>
              <a:t/>
            </a:r>
            <a:br>
              <a:rPr lang="en-GB" sz="6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a typeface="ＭＳ Ｐゴシック" pitchFamily="34" charset="-128"/>
              </a:rPr>
            </a:br>
            <a:r>
              <a:rPr lang="en-GB" sz="8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a typeface="ＭＳ Ｐゴシック" pitchFamily="34" charset="-128"/>
              </a:rPr>
              <a:t>Celebrate 2013</a:t>
            </a:r>
          </a:p>
        </p:txBody>
      </p:sp>
      <p:sp>
        <p:nvSpPr>
          <p:cNvPr id="2051" name="Subtitle 2"/>
          <p:cNvSpPr>
            <a:spLocks noGrp="1"/>
          </p:cNvSpPr>
          <p:nvPr>
            <p:ph type="subTitle" idx="1"/>
          </p:nvPr>
        </p:nvSpPr>
        <p:spPr>
          <a:xfrm>
            <a:off x="4191000" y="2895600"/>
            <a:ext cx="5257800" cy="1905000"/>
          </a:xfrm>
        </p:spPr>
        <p:txBody>
          <a:bodyPr>
            <a:scene3d>
              <a:camera prst="perspectiveHeroicExtremeLeftFacing"/>
              <a:lightRig rig="threePt" dir="t"/>
            </a:scene3d>
          </a:bodyPr>
          <a:lstStyle/>
          <a:p>
            <a:pPr>
              <a:defRPr/>
            </a:pPr>
            <a:endParaRPr lang="en-GB" sz="4000" b="1" dirty="0" smtClean="0">
              <a:solidFill>
                <a:schemeClr val="accent2">
                  <a:lumMod val="60000"/>
                  <a:lumOff val="40000"/>
                </a:schemeClr>
              </a:solidFill>
              <a:ea typeface="+mn-ea"/>
            </a:endParaRPr>
          </a:p>
          <a:p>
            <a:pPr>
              <a:defRPr/>
            </a:pPr>
            <a:r>
              <a:rPr lang="en-GB" sz="2400" b="1" dirty="0" smtClean="0">
                <a:solidFill>
                  <a:schemeClr val="accent2">
                    <a:lumMod val="60000"/>
                    <a:lumOff val="40000"/>
                  </a:schemeClr>
                </a:solidFill>
                <a:ea typeface="+mn-ea"/>
              </a:rPr>
              <a:t>www.davidalton.net</a:t>
            </a:r>
            <a:r>
              <a:rPr lang="en-GB" sz="4000" b="1" dirty="0" smtClean="0">
                <a:solidFill>
                  <a:schemeClr val="accent2">
                    <a:lumMod val="60000"/>
                    <a:lumOff val="40000"/>
                  </a:schemeClr>
                </a:solidFill>
                <a:ea typeface="+mn-ea"/>
              </a:rPr>
              <a:t>      </a:t>
            </a:r>
          </a:p>
        </p:txBody>
      </p:sp>
      <p:pic>
        <p:nvPicPr>
          <p:cNvPr id="2053" name="Picture 5" descr="Celabrate 2013 :)"/>
          <p:cNvPicPr>
            <a:picLocks noChangeAspect="1" noChangeArrowheads="1"/>
          </p:cNvPicPr>
          <p:nvPr/>
        </p:nvPicPr>
        <p:blipFill>
          <a:blip r:embed="rId2" cstate="print"/>
          <a:srcRect/>
          <a:stretch>
            <a:fillRect/>
          </a:stretch>
        </p:blipFill>
        <p:spPr bwMode="auto">
          <a:xfrm>
            <a:off x="6858000" y="914400"/>
            <a:ext cx="1714500" cy="1714500"/>
          </a:xfrm>
          <a:prstGeom prst="rect">
            <a:avLst/>
          </a:prstGeom>
          <a:noFill/>
        </p:spPr>
      </p:pic>
    </p:spTree>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GB" smtClean="0">
                <a:solidFill>
                  <a:schemeClr val="bg1"/>
                </a:solidFill>
                <a:ea typeface="ＭＳ Ｐゴシック" pitchFamily="34" charset="-128"/>
              </a:rPr>
              <a:t>Queen Vashti is banished</a:t>
            </a:r>
          </a:p>
        </p:txBody>
      </p:sp>
      <p:pic>
        <p:nvPicPr>
          <p:cNvPr id="11267" name="Picture 2" descr="http://www.freshinkforteens.com/sites/default/files/styles/page_image_banner/public/vashti.jpg"/>
          <p:cNvPicPr>
            <a:picLocks noChangeAspect="1" noChangeArrowheads="1"/>
          </p:cNvPicPr>
          <p:nvPr/>
        </p:nvPicPr>
        <p:blipFill>
          <a:blip r:embed="rId2" cstate="print"/>
          <a:srcRect/>
          <a:stretch>
            <a:fillRect/>
          </a:stretch>
        </p:blipFill>
        <p:spPr bwMode="auto">
          <a:xfrm>
            <a:off x="1143000" y="2209800"/>
            <a:ext cx="5715000" cy="2619375"/>
          </a:xfrm>
          <a:prstGeom prst="rect">
            <a:avLst/>
          </a:prstGeom>
          <a:noFill/>
          <a:ln w="9525">
            <a:noFill/>
            <a:miter lim="800000"/>
            <a:headEnd/>
            <a:tailEnd/>
          </a:ln>
        </p:spPr>
      </p:pic>
    </p:spTree>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304800"/>
            <a:ext cx="9144000" cy="2849563"/>
          </a:xfrm>
        </p:spPr>
        <p:txBody>
          <a:bodyPr/>
          <a:lstStyle/>
          <a:p>
            <a:r>
              <a:rPr lang="en-GB" smtClean="0">
                <a:solidFill>
                  <a:schemeClr val="bg1"/>
                </a:solidFill>
                <a:ea typeface="ＭＳ Ｐゴシック" pitchFamily="34" charset="-128"/>
              </a:rPr>
              <a:t>Haman uses the moment to characterise Jews as people whose loyalties are at best divided and, at worst, treasonous.</a:t>
            </a:r>
            <a:r>
              <a:rPr lang="en-GB" smtClean="0">
                <a:ea typeface="ＭＳ Ｐゴシック" pitchFamily="34" charset="-128"/>
              </a:rPr>
              <a:t>.</a:t>
            </a:r>
            <a:br>
              <a:rPr lang="en-GB" smtClean="0">
                <a:ea typeface="ＭＳ Ｐゴシック" pitchFamily="34" charset="-128"/>
              </a:rPr>
            </a:br>
            <a:endParaRPr lang="en-GB" smtClean="0">
              <a:ea typeface="ＭＳ Ｐゴシック" pitchFamily="34" charset="-128"/>
            </a:endParaRPr>
          </a:p>
        </p:txBody>
      </p:sp>
      <p:pic>
        <p:nvPicPr>
          <p:cNvPr id="12291" name="Picture 2" descr="http://www.keyway.ca/gif/haman.gif"/>
          <p:cNvPicPr>
            <a:picLocks noChangeAspect="1" noChangeArrowheads="1"/>
          </p:cNvPicPr>
          <p:nvPr/>
        </p:nvPicPr>
        <p:blipFill>
          <a:blip r:embed="rId2" cstate="print"/>
          <a:srcRect/>
          <a:stretch>
            <a:fillRect/>
          </a:stretch>
        </p:blipFill>
        <p:spPr bwMode="auto">
          <a:xfrm>
            <a:off x="2438400" y="2819400"/>
            <a:ext cx="3733800" cy="2162175"/>
          </a:xfrm>
          <a:prstGeom prst="rect">
            <a:avLst/>
          </a:prstGeom>
          <a:noFill/>
          <a:ln w="9525">
            <a:noFill/>
            <a:miter lim="800000"/>
            <a:headEnd/>
            <a:tailEnd/>
          </a:ln>
        </p:spPr>
      </p:pic>
    </p:spTree>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a:xfrm>
            <a:off x="457200" y="274638"/>
            <a:ext cx="8229600" cy="3840162"/>
          </a:xfrm>
        </p:spPr>
        <p:txBody>
          <a:bodyPr/>
          <a:lstStyle/>
          <a:p>
            <a:r>
              <a:rPr lang="en-GB" sz="2800" dirty="0" smtClean="0">
                <a:solidFill>
                  <a:schemeClr val="bg1"/>
                </a:solidFill>
                <a:ea typeface="ＭＳ Ｐゴシック" pitchFamily="34" charset="-128"/>
              </a:rPr>
              <a:t/>
            </a:r>
            <a:br>
              <a:rPr lang="en-GB" sz="2800" dirty="0" smtClean="0">
                <a:solidFill>
                  <a:schemeClr val="bg1"/>
                </a:solidFill>
                <a:ea typeface="ＭＳ Ｐゴシック" pitchFamily="34" charset="-128"/>
              </a:rPr>
            </a:br>
            <a:r>
              <a:rPr lang="en-GB" sz="2800" dirty="0" smtClean="0">
                <a:solidFill>
                  <a:schemeClr val="bg1"/>
                </a:solidFill>
                <a:ea typeface="ＭＳ Ｐゴシック" pitchFamily="34" charset="-128"/>
              </a:rPr>
              <a:t/>
            </a:r>
            <a:br>
              <a:rPr lang="en-GB" sz="2800" dirty="0" smtClean="0">
                <a:solidFill>
                  <a:schemeClr val="bg1"/>
                </a:solidFill>
                <a:ea typeface="ＭＳ Ｐゴシック" pitchFamily="34" charset="-128"/>
              </a:rPr>
            </a:br>
            <a:r>
              <a:rPr lang="en-GB" sz="2800" dirty="0" smtClean="0">
                <a:solidFill>
                  <a:schemeClr val="bg1"/>
                </a:solidFill>
                <a:ea typeface="ＭＳ Ｐゴシック" pitchFamily="34" charset="-128"/>
              </a:rPr>
              <a:t>At this wretched turn of events Mordecai dresses in sackcloth and as he fasts he puts himself in God’s hands.  It is now that he says to Esther: </a:t>
            </a:r>
            <a:br>
              <a:rPr lang="en-GB" sz="2800" dirty="0" smtClean="0">
                <a:solidFill>
                  <a:schemeClr val="bg1"/>
                </a:solidFill>
                <a:ea typeface="ＭＳ Ｐゴシック" pitchFamily="34" charset="-128"/>
              </a:rPr>
            </a:br>
            <a:r>
              <a:rPr lang="en-GB" sz="2800" dirty="0" smtClean="0">
                <a:solidFill>
                  <a:schemeClr val="bg1"/>
                </a:solidFill>
                <a:ea typeface="ＭＳ Ｐゴシック" pitchFamily="34" charset="-128"/>
              </a:rPr>
              <a:t/>
            </a:r>
            <a:br>
              <a:rPr lang="en-GB" sz="2800" dirty="0" smtClean="0">
                <a:solidFill>
                  <a:schemeClr val="bg1"/>
                </a:solidFill>
                <a:ea typeface="ＭＳ Ｐゴシック" pitchFamily="34" charset="-128"/>
              </a:rPr>
            </a:br>
            <a:r>
              <a:rPr lang="en-GB" sz="2800" i="1" dirty="0" smtClean="0">
                <a:solidFill>
                  <a:schemeClr val="bg1"/>
                </a:solidFill>
                <a:ea typeface="ＭＳ Ｐゴシック" pitchFamily="34" charset="-128"/>
              </a:rPr>
              <a:t>“And who knows whether you have come to the kingdom for just such a time as this?” </a:t>
            </a:r>
            <a:r>
              <a:rPr lang="en-GB" dirty="0" smtClean="0">
                <a:ea typeface="ＭＳ Ｐゴシック" pitchFamily="34" charset="-128"/>
              </a:rPr>
              <a:t/>
            </a:r>
            <a:br>
              <a:rPr lang="en-GB" dirty="0" smtClean="0">
                <a:ea typeface="ＭＳ Ｐゴシック" pitchFamily="34" charset="-128"/>
              </a:rPr>
            </a:br>
            <a:r>
              <a:rPr lang="en-GB" dirty="0" smtClean="0">
                <a:ea typeface="ＭＳ Ｐゴシック" pitchFamily="34" charset="-128"/>
              </a:rPr>
              <a:t>copyright</a:t>
            </a:r>
            <a:r>
              <a:rPr lang="en-GB" i="1" dirty="0" smtClean="0">
                <a:ea typeface="ＭＳ Ｐゴシック" pitchFamily="34" charset="-128"/>
              </a:rPr>
              <a:t>  </a:t>
            </a:r>
            <a:r>
              <a:rPr lang="en-GB" dirty="0" smtClean="0">
                <a:ea typeface="ＭＳ Ｐゴシック" pitchFamily="34" charset="-128"/>
              </a:rPr>
              <a:t/>
            </a:r>
            <a:br>
              <a:rPr lang="en-GB" dirty="0" smtClean="0">
                <a:ea typeface="ＭＳ Ｐゴシック" pitchFamily="34" charset="-128"/>
              </a:rPr>
            </a:br>
            <a:endParaRPr lang="en-GB" dirty="0" smtClean="0">
              <a:ea typeface="ＭＳ Ｐゴシック" pitchFamily="34" charset="-128"/>
            </a:endParaRPr>
          </a:p>
        </p:txBody>
      </p:sp>
      <p:sp>
        <p:nvSpPr>
          <p:cNvPr id="13315" name="Rectangle 4"/>
          <p:cNvSpPr>
            <a:spLocks noChangeArrowheads="1"/>
          </p:cNvSpPr>
          <p:nvPr/>
        </p:nvSpPr>
        <p:spPr bwMode="auto">
          <a:xfrm>
            <a:off x="4011613" y="3244850"/>
            <a:ext cx="1120775" cy="368300"/>
          </a:xfrm>
          <a:prstGeom prst="rect">
            <a:avLst/>
          </a:prstGeom>
          <a:noFill/>
          <a:ln w="9525">
            <a:noFill/>
            <a:miter lim="800000"/>
            <a:headEnd/>
            <a:tailEnd/>
          </a:ln>
        </p:spPr>
        <p:txBody>
          <a:bodyPr wrap="none">
            <a:spAutoFit/>
          </a:bodyPr>
          <a:lstStyle/>
          <a:p>
            <a:r>
              <a:rPr lang="en-GB"/>
              <a:t>copyright</a:t>
            </a:r>
          </a:p>
        </p:txBody>
      </p:sp>
      <p:pic>
        <p:nvPicPr>
          <p:cNvPr id="13316" name="Picture 2" descr="http://1.bp.blogspot.com/-J__y6Dq_KxM/T7KnUVA4eKI/AAAAAAAAAjM/AnvdH8Q1lpg/s1600/for-such-a-time-as-this.jpg"/>
          <p:cNvPicPr>
            <a:picLocks noChangeAspect="1" noChangeArrowheads="1"/>
          </p:cNvPicPr>
          <p:nvPr/>
        </p:nvPicPr>
        <p:blipFill>
          <a:blip r:embed="rId2" cstate="print"/>
          <a:srcRect/>
          <a:stretch>
            <a:fillRect/>
          </a:stretch>
        </p:blipFill>
        <p:spPr bwMode="auto">
          <a:xfrm>
            <a:off x="2209800" y="3352800"/>
            <a:ext cx="4467225" cy="2057400"/>
          </a:xfrm>
          <a:prstGeom prst="rect">
            <a:avLst/>
          </a:prstGeom>
          <a:noFill/>
          <a:ln w="9525">
            <a:noFill/>
            <a:miter lim="800000"/>
            <a:headEnd/>
            <a:tailEnd/>
          </a:ln>
        </p:spPr>
      </p:pic>
    </p:spTree>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GB" i="1" smtClean="0">
                <a:ea typeface="ＭＳ Ｐゴシック" pitchFamily="34" charset="-128"/>
              </a:rPr>
              <a:t>“</a:t>
            </a:r>
            <a:r>
              <a:rPr lang="en-GB" sz="2800" i="1" smtClean="0">
                <a:solidFill>
                  <a:schemeClr val="bg1"/>
                </a:solidFill>
                <a:ea typeface="ＭＳ Ｐゴシック" pitchFamily="34" charset="-128"/>
              </a:rPr>
              <a:t>Do not ask where was God at Auschwitz, </a:t>
            </a:r>
            <a:br>
              <a:rPr lang="en-GB" sz="2800" i="1" smtClean="0">
                <a:solidFill>
                  <a:schemeClr val="bg1"/>
                </a:solidFill>
                <a:ea typeface="ＭＳ Ｐゴシック" pitchFamily="34" charset="-128"/>
              </a:rPr>
            </a:br>
            <a:r>
              <a:rPr lang="en-GB" sz="2800" i="1" smtClean="0">
                <a:solidFill>
                  <a:schemeClr val="bg1"/>
                </a:solidFill>
                <a:ea typeface="ＭＳ Ｐゴシック" pitchFamily="34" charset="-128"/>
              </a:rPr>
              <a:t>ask where was man.</a:t>
            </a:r>
            <a:r>
              <a:rPr lang="en-GB" i="1" smtClean="0">
                <a:ea typeface="ＭＳ Ｐゴシック" pitchFamily="34" charset="-128"/>
              </a:rPr>
              <a:t>”.</a:t>
            </a:r>
            <a:r>
              <a:rPr lang="en-GB" smtClean="0">
                <a:ea typeface="ＭＳ Ｐゴシック" pitchFamily="34" charset="-128"/>
              </a:rPr>
              <a:t> </a:t>
            </a:r>
          </a:p>
        </p:txBody>
      </p:sp>
      <p:pic>
        <p:nvPicPr>
          <p:cNvPr id="14339" name="Picture 2" descr="http://en.auschwitz.org/m/index.php?option=com_ponygallery&amp;func=watermark&amp;id=710&amp;Itemid=17"/>
          <p:cNvPicPr>
            <a:picLocks noChangeAspect="1" noChangeArrowheads="1"/>
          </p:cNvPicPr>
          <p:nvPr/>
        </p:nvPicPr>
        <p:blipFill>
          <a:blip r:embed="rId2" cstate="print"/>
          <a:srcRect/>
          <a:stretch>
            <a:fillRect/>
          </a:stretch>
        </p:blipFill>
        <p:spPr bwMode="auto">
          <a:xfrm>
            <a:off x="1447800" y="1752600"/>
            <a:ext cx="6134100" cy="3619500"/>
          </a:xfrm>
          <a:prstGeom prst="rect">
            <a:avLst/>
          </a:prstGeom>
          <a:noFill/>
          <a:ln w="9525">
            <a:noFill/>
            <a:miter lim="800000"/>
            <a:headEnd/>
            <a:tailEnd/>
          </a:ln>
        </p:spPr>
      </p:pic>
    </p:spTree>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GB" smtClean="0">
                <a:solidFill>
                  <a:schemeClr val="bg1"/>
                </a:solidFill>
                <a:ea typeface="ＭＳ Ｐゴシック" pitchFamily="34" charset="-128"/>
              </a:rPr>
              <a:t>Esther fasts and prays</a:t>
            </a:r>
          </a:p>
        </p:txBody>
      </p:sp>
      <p:pic>
        <p:nvPicPr>
          <p:cNvPr id="15363" name="Picture 4" descr="http://1.bp.blogspot.com/-ucwnt8Xdlxw/UIk8wiqobxI/AAAAAAAABnI/z-qYuf3Z2HQ/s1600/praying+esther.jpg"/>
          <p:cNvPicPr>
            <a:picLocks noChangeAspect="1" noChangeArrowheads="1"/>
          </p:cNvPicPr>
          <p:nvPr/>
        </p:nvPicPr>
        <p:blipFill>
          <a:blip r:embed="rId2" cstate="print"/>
          <a:srcRect/>
          <a:stretch>
            <a:fillRect/>
          </a:stretch>
        </p:blipFill>
        <p:spPr bwMode="auto">
          <a:xfrm>
            <a:off x="1143000" y="1295400"/>
            <a:ext cx="6400800" cy="5097463"/>
          </a:xfrm>
          <a:prstGeom prst="rect">
            <a:avLst/>
          </a:prstGeom>
          <a:noFill/>
          <a:ln w="9525">
            <a:noFill/>
            <a:miter lim="800000"/>
            <a:headEnd/>
            <a:tailEnd/>
          </a:ln>
        </p:spPr>
      </p:pic>
    </p:spTree>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274638"/>
            <a:ext cx="8229600" cy="3306762"/>
          </a:xfrm>
        </p:spPr>
        <p:txBody>
          <a:bodyPr/>
          <a:lstStyle/>
          <a:p>
            <a:r>
              <a:rPr lang="en-GB" sz="2000" smtClean="0">
                <a:solidFill>
                  <a:schemeClr val="bg1"/>
                </a:solidFill>
                <a:ea typeface="ＭＳ Ｐゴシック" pitchFamily="34" charset="-128"/>
              </a:rPr>
              <a:t>Esther’s willingness to risk all – </a:t>
            </a:r>
            <a:r>
              <a:rPr lang="en-GB" sz="2000" i="1" smtClean="0">
                <a:solidFill>
                  <a:schemeClr val="bg1"/>
                </a:solidFill>
                <a:ea typeface="ＭＳ Ｐゴシック" pitchFamily="34" charset="-128"/>
              </a:rPr>
              <a:t>“If I perish, I perish”</a:t>
            </a:r>
            <a:r>
              <a:rPr lang="en-GB" sz="2000" smtClean="0">
                <a:solidFill>
                  <a:schemeClr val="bg1"/>
                </a:solidFill>
                <a:ea typeface="ＭＳ Ｐゴシック" pitchFamily="34" charset="-128"/>
              </a:rPr>
              <a:t> - turns history on its head. She begs the king and says: </a:t>
            </a:r>
            <a:r>
              <a:rPr lang="en-GB" sz="2000" i="1" smtClean="0">
                <a:solidFill>
                  <a:schemeClr val="bg1"/>
                </a:solidFill>
                <a:ea typeface="ＭＳ Ｐゴシック" pitchFamily="34" charset="-128"/>
              </a:rPr>
              <a:t>“how can I look on, while my people suffer what is in store for them? How can I bear to witness the extermination of my race?”</a:t>
            </a:r>
            <a:r>
              <a:rPr lang="en-GB" sz="2000" smtClean="0">
                <a:solidFill>
                  <a:schemeClr val="bg1"/>
                </a:solidFill>
                <a:ea typeface="ＭＳ Ｐゴシック" pitchFamily="34" charset="-128"/>
              </a:rPr>
              <a:t/>
            </a:r>
            <a:br>
              <a:rPr lang="en-GB" sz="2000" smtClean="0">
                <a:solidFill>
                  <a:schemeClr val="bg1"/>
                </a:solidFill>
                <a:ea typeface="ＭＳ Ｐゴシック" pitchFamily="34" charset="-128"/>
              </a:rPr>
            </a:br>
            <a:r>
              <a:rPr lang="en-GB" sz="2000" i="1" smtClean="0">
                <a:solidFill>
                  <a:schemeClr val="bg1"/>
                </a:solidFill>
                <a:ea typeface="ＭＳ Ｐゴシック" pitchFamily="34" charset="-128"/>
              </a:rPr>
              <a:t> </a:t>
            </a:r>
            <a:r>
              <a:rPr lang="en-GB" sz="2000" smtClean="0">
                <a:solidFill>
                  <a:schemeClr val="bg1"/>
                </a:solidFill>
                <a:ea typeface="ＭＳ Ｐゴシック" pitchFamily="34" charset="-128"/>
              </a:rPr>
              <a:t/>
            </a:r>
            <a:br>
              <a:rPr lang="en-GB" sz="2000" smtClean="0">
                <a:solidFill>
                  <a:schemeClr val="bg1"/>
                </a:solidFill>
                <a:ea typeface="ＭＳ Ｐゴシック" pitchFamily="34" charset="-128"/>
              </a:rPr>
            </a:br>
            <a:endParaRPr lang="en-GB" sz="2000" smtClean="0">
              <a:solidFill>
                <a:schemeClr val="bg1"/>
              </a:solidFill>
              <a:ea typeface="ＭＳ Ｐゴシック" pitchFamily="34" charset="-128"/>
            </a:endParaRPr>
          </a:p>
        </p:txBody>
      </p:sp>
      <p:sp>
        <p:nvSpPr>
          <p:cNvPr id="17411" name="Rectangle 1"/>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r>
              <a:rPr lang="en-GB" sz="1400">
                <a:latin typeface="Times New Roman" pitchFamily="18" charset="0"/>
                <a:cs typeface="Times New Roman" pitchFamily="18" charset="0"/>
              </a:rPr>
              <a:t>Esther</a:t>
            </a:r>
            <a:r>
              <a:rPr lang="en-GB" sz="1400">
                <a:cs typeface="Times New Roman" pitchFamily="18" charset="0"/>
              </a:rPr>
              <a:t>’</a:t>
            </a:r>
            <a:r>
              <a:rPr lang="en-GB" sz="1400">
                <a:latin typeface="Times New Roman" pitchFamily="18" charset="0"/>
                <a:cs typeface="Times New Roman" pitchFamily="18" charset="0"/>
              </a:rPr>
              <a:t>s willingness to risk all </a:t>
            </a:r>
            <a:r>
              <a:rPr lang="en-GB" sz="1400">
                <a:cs typeface="Times New Roman" pitchFamily="18" charset="0"/>
              </a:rPr>
              <a:t>–</a:t>
            </a:r>
            <a:r>
              <a:rPr lang="en-GB" sz="1400">
                <a:latin typeface="Times New Roman" pitchFamily="18" charset="0"/>
                <a:cs typeface="Times New Roman" pitchFamily="18" charset="0"/>
              </a:rPr>
              <a:t> </a:t>
            </a:r>
            <a:r>
              <a:rPr lang="en-GB" sz="1400" i="1">
                <a:cs typeface="Times New Roman" pitchFamily="18" charset="0"/>
              </a:rPr>
              <a:t>“</a:t>
            </a:r>
            <a:r>
              <a:rPr lang="en-GB" sz="1400" i="1">
                <a:latin typeface="Times New Roman" pitchFamily="18" charset="0"/>
                <a:cs typeface="Times New Roman" pitchFamily="18" charset="0"/>
              </a:rPr>
              <a:t>If I perish, I perish</a:t>
            </a:r>
            <a:r>
              <a:rPr lang="en-GB" sz="1400" i="1">
                <a:cs typeface="Times New Roman" pitchFamily="18" charset="0"/>
              </a:rPr>
              <a:t>”</a:t>
            </a:r>
            <a:r>
              <a:rPr lang="en-GB" sz="1400">
                <a:latin typeface="Times New Roman" pitchFamily="18" charset="0"/>
                <a:cs typeface="Times New Roman" pitchFamily="18" charset="0"/>
              </a:rPr>
              <a:t> - turns history on its head. She begs the king and says: </a:t>
            </a:r>
            <a:r>
              <a:rPr lang="en-GB" sz="1400" i="1">
                <a:cs typeface="Times New Roman" pitchFamily="18" charset="0"/>
              </a:rPr>
              <a:t>“</a:t>
            </a:r>
            <a:r>
              <a:rPr lang="en-GB" sz="1400" i="1">
                <a:latin typeface="Times New Roman" pitchFamily="18" charset="0"/>
                <a:cs typeface="Times New Roman" pitchFamily="18" charset="0"/>
              </a:rPr>
              <a:t>how can I look on, while my people suffer what is in store for them? How can I bear to witness the extermination of my race?</a:t>
            </a:r>
            <a:r>
              <a:rPr lang="en-GB" sz="1400" i="1">
                <a:cs typeface="Times New Roman" pitchFamily="18" charset="0"/>
              </a:rPr>
              <a:t>”</a:t>
            </a:r>
            <a:endParaRPr lang="en-GB" sz="900"/>
          </a:p>
          <a:p>
            <a:pPr eaLnBrk="0" hangingPunct="0"/>
            <a:endParaRPr lang="en-GB"/>
          </a:p>
        </p:txBody>
      </p:sp>
      <p:sp>
        <p:nvSpPr>
          <p:cNvPr id="17412"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r>
              <a:rPr lang="en-GB" sz="1400">
                <a:latin typeface="Times New Roman" pitchFamily="18" charset="0"/>
                <a:cs typeface="Times New Roman" pitchFamily="18" charset="0"/>
              </a:rPr>
              <a:t>Esther</a:t>
            </a:r>
            <a:r>
              <a:rPr lang="en-GB" sz="1400">
                <a:cs typeface="Times New Roman" pitchFamily="18" charset="0"/>
              </a:rPr>
              <a:t>’</a:t>
            </a:r>
            <a:r>
              <a:rPr lang="en-GB" sz="1400">
                <a:latin typeface="Times New Roman" pitchFamily="18" charset="0"/>
                <a:cs typeface="Times New Roman" pitchFamily="18" charset="0"/>
              </a:rPr>
              <a:t>s willingness to risk all </a:t>
            </a:r>
            <a:r>
              <a:rPr lang="en-GB" sz="1400">
                <a:cs typeface="Times New Roman" pitchFamily="18" charset="0"/>
              </a:rPr>
              <a:t>–</a:t>
            </a:r>
            <a:r>
              <a:rPr lang="en-GB" sz="1400">
                <a:latin typeface="Times New Roman" pitchFamily="18" charset="0"/>
                <a:cs typeface="Times New Roman" pitchFamily="18" charset="0"/>
              </a:rPr>
              <a:t> </a:t>
            </a:r>
            <a:r>
              <a:rPr lang="en-GB" sz="1400" i="1">
                <a:cs typeface="Times New Roman" pitchFamily="18" charset="0"/>
              </a:rPr>
              <a:t>“</a:t>
            </a:r>
            <a:r>
              <a:rPr lang="en-GB" sz="1400" i="1">
                <a:latin typeface="Times New Roman" pitchFamily="18" charset="0"/>
                <a:cs typeface="Times New Roman" pitchFamily="18" charset="0"/>
              </a:rPr>
              <a:t>If I perish, I perish</a:t>
            </a:r>
            <a:r>
              <a:rPr lang="en-GB" sz="1400" i="1">
                <a:cs typeface="Times New Roman" pitchFamily="18" charset="0"/>
              </a:rPr>
              <a:t>”</a:t>
            </a:r>
            <a:r>
              <a:rPr lang="en-GB" sz="1400">
                <a:latin typeface="Times New Roman" pitchFamily="18" charset="0"/>
                <a:cs typeface="Times New Roman" pitchFamily="18" charset="0"/>
              </a:rPr>
              <a:t> - turns history on its head. She begs the king and says: </a:t>
            </a:r>
            <a:r>
              <a:rPr lang="en-GB" sz="1400" i="1">
                <a:cs typeface="Times New Roman" pitchFamily="18" charset="0"/>
              </a:rPr>
              <a:t>“</a:t>
            </a:r>
            <a:r>
              <a:rPr lang="en-GB" sz="1400" i="1">
                <a:latin typeface="Times New Roman" pitchFamily="18" charset="0"/>
                <a:cs typeface="Times New Roman" pitchFamily="18" charset="0"/>
              </a:rPr>
              <a:t>how can I look on, while my people suffer what is in store for them? How can I bear to witness the extermination of my race?</a:t>
            </a:r>
            <a:r>
              <a:rPr lang="en-GB" sz="1400" i="1">
                <a:cs typeface="Times New Roman" pitchFamily="18" charset="0"/>
              </a:rPr>
              <a:t>”</a:t>
            </a:r>
            <a:endParaRPr lang="en-GB" sz="900"/>
          </a:p>
          <a:p>
            <a:pPr eaLnBrk="0" hangingPunct="0"/>
            <a:endParaRPr lang="en-GB"/>
          </a:p>
        </p:txBody>
      </p:sp>
      <p:pic>
        <p:nvPicPr>
          <p:cNvPr id="17413" name="Picture 4" descr="http://img4.allvoices.com/thumbs/image/609/480/96456036-perish-perish.jpg"/>
          <p:cNvPicPr>
            <a:picLocks noChangeAspect="1" noChangeArrowheads="1"/>
          </p:cNvPicPr>
          <p:nvPr/>
        </p:nvPicPr>
        <p:blipFill>
          <a:blip r:embed="rId2" cstate="print"/>
          <a:srcRect/>
          <a:stretch>
            <a:fillRect/>
          </a:stretch>
        </p:blipFill>
        <p:spPr bwMode="auto">
          <a:xfrm>
            <a:off x="2057400" y="3048000"/>
            <a:ext cx="4581525" cy="2971800"/>
          </a:xfrm>
          <a:prstGeom prst="rect">
            <a:avLst/>
          </a:prstGeom>
          <a:noFill/>
          <a:ln w="9525">
            <a:noFill/>
            <a:miter lim="800000"/>
            <a:headEnd/>
            <a:tailEnd/>
          </a:ln>
        </p:spPr>
      </p:pic>
    </p:spTree>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228600"/>
            <a:ext cx="5410200" cy="6477000"/>
          </a:xfrm>
        </p:spPr>
        <p:txBody>
          <a:bodyPr/>
          <a:lstStyle/>
          <a:p>
            <a:r>
              <a:rPr lang="en-GB" sz="2000" i="1" dirty="0" smtClean="0">
                <a:solidFill>
                  <a:schemeClr val="bg1"/>
                </a:solidFill>
                <a:ea typeface="ＭＳ Ｐゴシック" pitchFamily="34" charset="-128"/>
              </a:rPr>
              <a:t>“we find that the Jews, marked out for annihilation by this arch scoundrel are not criminals; they are in fact governed by the most just of laws. </a:t>
            </a:r>
            <a:br>
              <a:rPr lang="en-GB" sz="2000" i="1" dirty="0" smtClean="0">
                <a:solidFill>
                  <a:schemeClr val="bg1"/>
                </a:solidFill>
                <a:ea typeface="ＭＳ Ｐゴシック" pitchFamily="34" charset="-128"/>
              </a:rPr>
            </a:br>
            <a:r>
              <a:rPr lang="en-GB" sz="2000" i="1" dirty="0" smtClean="0">
                <a:solidFill>
                  <a:schemeClr val="bg1"/>
                </a:solidFill>
                <a:ea typeface="ＭＳ Ｐゴシック" pitchFamily="34" charset="-128"/>
              </a:rPr>
              <a:t/>
            </a:r>
            <a:br>
              <a:rPr lang="en-GB" sz="2000" i="1" dirty="0" smtClean="0">
                <a:solidFill>
                  <a:schemeClr val="bg1"/>
                </a:solidFill>
                <a:ea typeface="ＭＳ Ｐゴシック" pitchFamily="34" charset="-128"/>
              </a:rPr>
            </a:br>
            <a:r>
              <a:rPr lang="en-GB" sz="2000" i="1" dirty="0" smtClean="0">
                <a:solidFill>
                  <a:schemeClr val="bg1"/>
                </a:solidFill>
                <a:ea typeface="ＭＳ Ｐゴシック" pitchFamily="34" charset="-128"/>
              </a:rPr>
              <a:t>“They are Sons of the Most High, the great and living God to which we and our ancestors owe the continuing prosperity of our realm….Put up copies of this letter everywhere, allow the Jews freedom to observe their own customs, and come to their help against anyone who attacks them.”</a:t>
            </a:r>
            <a:r>
              <a:rPr lang="en-GB" sz="2000" dirty="0" smtClean="0">
                <a:solidFill>
                  <a:schemeClr val="bg1"/>
                </a:solidFill>
                <a:ea typeface="ＭＳ Ｐゴシック" pitchFamily="34" charset="-128"/>
              </a:rPr>
              <a:t> </a:t>
            </a:r>
            <a:br>
              <a:rPr lang="en-GB" sz="2000" dirty="0" smtClean="0">
                <a:solidFill>
                  <a:schemeClr val="bg1"/>
                </a:solidFill>
                <a:ea typeface="ＭＳ Ｐゴシック" pitchFamily="34" charset="-128"/>
              </a:rPr>
            </a:br>
            <a:r>
              <a:rPr lang="en-GB" sz="2000" dirty="0" smtClean="0">
                <a:solidFill>
                  <a:schemeClr val="bg1"/>
                </a:solidFill>
                <a:ea typeface="ＭＳ Ｐゴシック" pitchFamily="34" charset="-128"/>
              </a:rPr>
              <a:t/>
            </a:r>
            <a:br>
              <a:rPr lang="en-GB" sz="2000" dirty="0" smtClean="0">
                <a:solidFill>
                  <a:schemeClr val="bg1"/>
                </a:solidFill>
                <a:ea typeface="ＭＳ Ｐゴシック" pitchFamily="34" charset="-128"/>
              </a:rPr>
            </a:br>
            <a:r>
              <a:rPr lang="en-GB" sz="2000" dirty="0" smtClean="0">
                <a:solidFill>
                  <a:schemeClr val="bg1"/>
                </a:solidFill>
                <a:ea typeface="ＭＳ Ｐゴシック" pitchFamily="34" charset="-128"/>
              </a:rPr>
              <a:t> - Xerxes.    </a:t>
            </a:r>
            <a:br>
              <a:rPr lang="en-GB" sz="2000" dirty="0" smtClean="0">
                <a:solidFill>
                  <a:schemeClr val="bg1"/>
                </a:solidFill>
                <a:ea typeface="ＭＳ Ｐゴシック" pitchFamily="34" charset="-128"/>
              </a:rPr>
            </a:br>
            <a:r>
              <a:rPr lang="en-GB" sz="2000" dirty="0" smtClean="0">
                <a:solidFill>
                  <a:schemeClr val="bg1"/>
                </a:solidFill>
                <a:ea typeface="ＭＳ Ｐゴシック" pitchFamily="34" charset="-128"/>
              </a:rPr>
              <a:t> </a:t>
            </a:r>
            <a:br>
              <a:rPr lang="en-GB" sz="2000" dirty="0" smtClean="0">
                <a:solidFill>
                  <a:schemeClr val="bg1"/>
                </a:solidFill>
                <a:ea typeface="ＭＳ Ｐゴシック" pitchFamily="34" charset="-128"/>
              </a:rPr>
            </a:br>
            <a:endParaRPr lang="en-GB" sz="3200" dirty="0" smtClean="0">
              <a:solidFill>
                <a:schemeClr val="bg1"/>
              </a:solidFill>
              <a:ea typeface="ＭＳ Ｐゴシック" pitchFamily="34" charset="-128"/>
            </a:endParaRPr>
          </a:p>
        </p:txBody>
      </p:sp>
      <p:pic>
        <p:nvPicPr>
          <p:cNvPr id="18435" name="Picture 2" descr="http://files.myopera.com/bentrein/albums/667375/090213_xerxes.jpg"/>
          <p:cNvPicPr>
            <a:picLocks noChangeAspect="1" noChangeArrowheads="1"/>
          </p:cNvPicPr>
          <p:nvPr/>
        </p:nvPicPr>
        <p:blipFill>
          <a:blip r:embed="rId2" cstate="print"/>
          <a:srcRect/>
          <a:stretch>
            <a:fillRect/>
          </a:stretch>
        </p:blipFill>
        <p:spPr bwMode="auto">
          <a:xfrm>
            <a:off x="5867400" y="609600"/>
            <a:ext cx="2990850" cy="4953000"/>
          </a:xfrm>
          <a:prstGeom prst="rect">
            <a:avLst/>
          </a:prstGeom>
          <a:noFill/>
          <a:ln w="9525">
            <a:noFill/>
            <a:miter lim="800000"/>
            <a:headEnd/>
            <a:tailEnd/>
          </a:ln>
        </p:spPr>
      </p:pic>
    </p:spTree>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GB" b="1" dirty="0" smtClean="0">
                <a:ea typeface="ＭＳ Ｐゴシック" pitchFamily="34" charset="-128"/>
              </a:rPr>
              <a:t> </a:t>
            </a:r>
            <a:r>
              <a:rPr lang="en-GB" dirty="0" smtClean="0">
                <a:ea typeface="ＭＳ Ｐゴシック" pitchFamily="34" charset="-128"/>
              </a:rPr>
              <a:t/>
            </a:r>
            <a:br>
              <a:rPr lang="en-GB" dirty="0" smtClean="0">
                <a:ea typeface="ＭＳ Ｐゴシック" pitchFamily="34" charset="-128"/>
              </a:rPr>
            </a:br>
            <a:r>
              <a:rPr lang="en-GB" b="1" dirty="0" smtClean="0">
                <a:ea typeface="ＭＳ Ｐゴシック" pitchFamily="34" charset="-128"/>
              </a:rPr>
              <a:t> </a:t>
            </a:r>
            <a:r>
              <a:rPr lang="en-GB" sz="2400" i="1" dirty="0" smtClean="0">
                <a:solidFill>
                  <a:schemeClr val="bg1"/>
                </a:solidFill>
                <a:ea typeface="ＭＳ Ｐゴシック" pitchFamily="34" charset="-128"/>
              </a:rPr>
              <a:t>"I wish it need not have happened in my time,"</a:t>
            </a:r>
            <a:r>
              <a:rPr lang="en-GB" sz="2400" dirty="0" smtClean="0">
                <a:solidFill>
                  <a:schemeClr val="bg1"/>
                </a:solidFill>
                <a:ea typeface="ＭＳ Ｐゴシック" pitchFamily="34" charset="-128"/>
              </a:rPr>
              <a:t> said Frodo</a:t>
            </a:r>
            <a:r>
              <a:rPr lang="en-GB" sz="2400" i="1" dirty="0" smtClean="0">
                <a:solidFill>
                  <a:schemeClr val="bg1"/>
                </a:solidFill>
                <a:ea typeface="ＭＳ Ｐゴシック" pitchFamily="34" charset="-128"/>
              </a:rPr>
              <a:t>.</a:t>
            </a:r>
            <a:br>
              <a:rPr lang="en-GB" sz="2400" i="1" dirty="0" smtClean="0">
                <a:solidFill>
                  <a:schemeClr val="bg1"/>
                </a:solidFill>
                <a:ea typeface="ＭＳ Ｐゴシック" pitchFamily="34" charset="-128"/>
              </a:rPr>
            </a:br>
            <a:r>
              <a:rPr lang="en-GB" sz="2400" i="1" dirty="0" smtClean="0">
                <a:solidFill>
                  <a:schemeClr val="bg1"/>
                </a:solidFill>
                <a:ea typeface="ＭＳ Ｐゴシック" pitchFamily="34" charset="-128"/>
              </a:rPr>
              <a:t/>
            </a:r>
            <a:br>
              <a:rPr lang="en-GB" sz="2400" i="1" dirty="0" smtClean="0">
                <a:solidFill>
                  <a:schemeClr val="bg1"/>
                </a:solidFill>
                <a:ea typeface="ＭＳ Ｐゴシック" pitchFamily="34" charset="-128"/>
              </a:rPr>
            </a:br>
            <a:r>
              <a:rPr lang="en-GB" sz="2400" i="1" dirty="0" smtClean="0">
                <a:solidFill>
                  <a:schemeClr val="bg1"/>
                </a:solidFill>
                <a:ea typeface="ＭＳ Ｐゴシック" pitchFamily="34" charset="-128"/>
              </a:rPr>
              <a:t>"So do I,"</a:t>
            </a:r>
            <a:r>
              <a:rPr lang="en-GB" sz="2400" dirty="0" smtClean="0">
                <a:solidFill>
                  <a:schemeClr val="bg1"/>
                </a:solidFill>
                <a:ea typeface="ＭＳ Ｐゴシック" pitchFamily="34" charset="-128"/>
              </a:rPr>
              <a:t> said Gandalf, </a:t>
            </a:r>
            <a:r>
              <a:rPr lang="en-GB" sz="2400" i="1" dirty="0" smtClean="0">
                <a:solidFill>
                  <a:schemeClr val="bg1"/>
                </a:solidFill>
                <a:ea typeface="ＭＳ Ｐゴシック" pitchFamily="34" charset="-128"/>
              </a:rPr>
              <a:t>"and so do all who live to see such times. But that is not for them to decide. All we have to decide is what to do with the time that is given us."</a:t>
            </a:r>
            <a:endParaRPr lang="en-GB" sz="2400" dirty="0" smtClean="0">
              <a:solidFill>
                <a:schemeClr val="bg1"/>
              </a:solidFill>
              <a:ea typeface="ＭＳ Ｐゴシック" pitchFamily="34" charset="-128"/>
            </a:endParaRPr>
          </a:p>
        </p:txBody>
      </p:sp>
      <p:sp>
        <p:nvSpPr>
          <p:cNvPr id="19459" name="Rectangle 1"/>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r>
              <a:rPr lang="en-GB" sz="1400" b="1">
                <a:cs typeface="Times New Roman" pitchFamily="18" charset="0"/>
              </a:rPr>
              <a:t> </a:t>
            </a:r>
            <a:r>
              <a:rPr lang="en-GB" sz="1400" i="1">
                <a:latin typeface="Times New Roman" pitchFamily="18" charset="0"/>
                <a:cs typeface="Times New Roman" pitchFamily="18" charset="0"/>
              </a:rPr>
              <a:t>"I wish it need not have happened in my time,"</a:t>
            </a:r>
            <a:r>
              <a:rPr lang="en-GB" sz="1400">
                <a:latin typeface="Times New Roman" pitchFamily="18" charset="0"/>
                <a:cs typeface="Times New Roman" pitchFamily="18" charset="0"/>
              </a:rPr>
              <a:t> said Frodo</a:t>
            </a:r>
            <a:r>
              <a:rPr lang="en-GB" sz="1400" i="1">
                <a:latin typeface="Times New Roman" pitchFamily="18" charset="0"/>
                <a:cs typeface="Times New Roman" pitchFamily="18" charset="0"/>
              </a:rPr>
              <a:t>."So do I,"</a:t>
            </a:r>
            <a:r>
              <a:rPr lang="en-GB" sz="1400">
                <a:latin typeface="Times New Roman" pitchFamily="18" charset="0"/>
                <a:cs typeface="Times New Roman" pitchFamily="18" charset="0"/>
              </a:rPr>
              <a:t> said Gandalf, </a:t>
            </a:r>
            <a:r>
              <a:rPr lang="en-GB" sz="1400" i="1">
                <a:latin typeface="Times New Roman" pitchFamily="18" charset="0"/>
                <a:cs typeface="Times New Roman" pitchFamily="18" charset="0"/>
              </a:rPr>
              <a:t>"and so do all who live to see such times. But that is not for them to decide. All we have to decide is what to do with the time that is given us."</a:t>
            </a:r>
            <a:endParaRPr lang="en-GB"/>
          </a:p>
        </p:txBody>
      </p:sp>
      <p:pic>
        <p:nvPicPr>
          <p:cNvPr id="19460" name="Picture 3" descr="http://mysite.verizon.net/vzesz4a6/sitebuildercontent/sitebuilderpictures/gandalf_frodo_moria_aicn.jpg"/>
          <p:cNvPicPr>
            <a:picLocks noChangeAspect="1" noChangeArrowheads="1"/>
          </p:cNvPicPr>
          <p:nvPr/>
        </p:nvPicPr>
        <p:blipFill>
          <a:blip r:embed="rId2" cstate="print"/>
          <a:srcRect/>
          <a:stretch>
            <a:fillRect/>
          </a:stretch>
        </p:blipFill>
        <p:spPr bwMode="auto">
          <a:xfrm>
            <a:off x="838200" y="2819400"/>
            <a:ext cx="7315200" cy="3295650"/>
          </a:xfrm>
          <a:prstGeom prst="rect">
            <a:avLst/>
          </a:prstGeom>
          <a:noFill/>
          <a:ln w="9525">
            <a:noFill/>
            <a:miter lim="800000"/>
            <a:headEnd/>
            <a:tailEnd/>
          </a:ln>
        </p:spPr>
      </p:pic>
    </p:spTree>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274638"/>
            <a:ext cx="8229600" cy="3078162"/>
          </a:xfrm>
        </p:spPr>
        <p:txBody>
          <a:bodyPr/>
          <a:lstStyle/>
          <a:p>
            <a:r>
              <a:rPr lang="en-GB" sz="2800" b="1" u="sng" smtClean="0">
                <a:solidFill>
                  <a:schemeClr val="bg1"/>
                </a:solidFill>
                <a:ea typeface="ＭＳ Ｐゴシック" pitchFamily="34" charset="-128"/>
              </a:rPr>
              <a:t>2. Let’s Examine The Lessons of The Story;</a:t>
            </a: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US" sz="2800" smtClean="0">
                <a:solidFill>
                  <a:schemeClr val="bg1"/>
                </a:solidFill>
                <a:ea typeface="ＭＳ Ｐゴシック" pitchFamily="34" charset="-128"/>
              </a:rPr>
              <a:t> </a:t>
            </a: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US" sz="2800" u="sng" smtClean="0">
                <a:solidFill>
                  <a:schemeClr val="bg1"/>
                </a:solidFill>
                <a:ea typeface="ＭＳ Ｐゴシック" pitchFamily="34" charset="-128"/>
              </a:rPr>
              <a:t>‪</a:t>
            </a: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endParaRPr lang="en-GB" sz="2800" smtClean="0">
              <a:solidFill>
                <a:schemeClr val="bg1"/>
              </a:solidFill>
              <a:ea typeface="ＭＳ Ｐゴシック" pitchFamily="34" charset="-128"/>
            </a:endParaRPr>
          </a:p>
        </p:txBody>
      </p:sp>
      <p:pic>
        <p:nvPicPr>
          <p:cNvPr id="20483" name="Picture 2" descr="http://upload.wikimedia.org/wikipedia/commons/thumb/8/82/Heinkel_He_111_during_the_Battle_of_Britain.jpg/220px-Heinkel_He_111_during_the_Battle_of_Britain.jpg"/>
          <p:cNvPicPr>
            <a:picLocks noChangeAspect="1" noChangeArrowheads="1"/>
          </p:cNvPicPr>
          <p:nvPr/>
        </p:nvPicPr>
        <p:blipFill>
          <a:blip r:embed="rId2" cstate="print"/>
          <a:srcRect/>
          <a:stretch>
            <a:fillRect/>
          </a:stretch>
        </p:blipFill>
        <p:spPr bwMode="auto">
          <a:xfrm>
            <a:off x="6324600" y="1676400"/>
            <a:ext cx="2095500" cy="1771650"/>
          </a:xfrm>
          <a:prstGeom prst="rect">
            <a:avLst/>
          </a:prstGeom>
          <a:noFill/>
          <a:ln w="9525">
            <a:noFill/>
            <a:miter lim="800000"/>
            <a:headEnd/>
            <a:tailEnd/>
          </a:ln>
        </p:spPr>
      </p:pic>
      <p:pic>
        <p:nvPicPr>
          <p:cNvPr id="20484" name="Picture 4" descr="File:Battle of britain air observer.jpg">
            <a:hlinkClick r:id="rId3"/>
          </p:cNvPr>
          <p:cNvPicPr>
            <a:picLocks noChangeAspect="1" noChangeArrowheads="1"/>
          </p:cNvPicPr>
          <p:nvPr/>
        </p:nvPicPr>
        <p:blipFill>
          <a:blip r:embed="rId4" cstate="print"/>
          <a:srcRect/>
          <a:stretch>
            <a:fillRect/>
          </a:stretch>
        </p:blipFill>
        <p:spPr bwMode="auto">
          <a:xfrm>
            <a:off x="457200" y="1828800"/>
            <a:ext cx="4419600" cy="3276600"/>
          </a:xfrm>
          <a:prstGeom prst="rect">
            <a:avLst/>
          </a:prstGeom>
          <a:noFill/>
          <a:ln w="9525">
            <a:noFill/>
            <a:miter lim="800000"/>
            <a:headEnd/>
            <a:tailEnd/>
          </a:ln>
        </p:spPr>
      </p:pic>
      <p:pic>
        <p:nvPicPr>
          <p:cNvPr id="20485" name="Picture 6" descr="http://www.christianstogether.net/Images/content/658/319101.jpg"/>
          <p:cNvPicPr>
            <a:picLocks noChangeAspect="1" noChangeArrowheads="1"/>
          </p:cNvPicPr>
          <p:nvPr/>
        </p:nvPicPr>
        <p:blipFill>
          <a:blip r:embed="rId5" cstate="print"/>
          <a:srcRect/>
          <a:stretch>
            <a:fillRect/>
          </a:stretch>
        </p:blipFill>
        <p:spPr bwMode="auto">
          <a:xfrm>
            <a:off x="5410200" y="3657600"/>
            <a:ext cx="3124200" cy="2476500"/>
          </a:xfrm>
          <a:prstGeom prst="rect">
            <a:avLst/>
          </a:prstGeom>
          <a:noFill/>
          <a:ln w="9525">
            <a:noFill/>
            <a:miter lim="800000"/>
            <a:headEnd/>
            <a:tailEnd/>
          </a:ln>
        </p:spPr>
      </p:pic>
    </p:spTree>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http://www.observer.com/files/imagecache/article/files/010906_article_book_altschu.jpg"/>
          <p:cNvPicPr>
            <a:picLocks noChangeAspect="1" noChangeArrowheads="1"/>
          </p:cNvPicPr>
          <p:nvPr/>
        </p:nvPicPr>
        <p:blipFill>
          <a:blip r:embed="rId2" cstate="print"/>
          <a:srcRect/>
          <a:stretch>
            <a:fillRect/>
          </a:stretch>
        </p:blipFill>
        <p:spPr bwMode="auto">
          <a:xfrm>
            <a:off x="457200" y="914400"/>
            <a:ext cx="3048000" cy="3962400"/>
          </a:xfrm>
          <a:prstGeom prst="rect">
            <a:avLst/>
          </a:prstGeom>
          <a:noFill/>
          <a:ln w="9525">
            <a:noFill/>
            <a:miter lim="800000"/>
            <a:headEnd/>
            <a:tailEnd/>
          </a:ln>
        </p:spPr>
      </p:pic>
      <p:sp>
        <p:nvSpPr>
          <p:cNvPr id="21507" name="Text Box 8"/>
          <p:cNvSpPr txBox="1">
            <a:spLocks noChangeArrowheads="1"/>
          </p:cNvSpPr>
          <p:nvPr/>
        </p:nvSpPr>
        <p:spPr bwMode="auto">
          <a:xfrm>
            <a:off x="457200" y="5370513"/>
            <a:ext cx="4643438" cy="641350"/>
          </a:xfrm>
          <a:prstGeom prst="rect">
            <a:avLst/>
          </a:prstGeom>
          <a:noFill/>
          <a:ln w="9525">
            <a:noFill/>
            <a:miter lim="800000"/>
            <a:headEnd/>
            <a:tailEnd/>
          </a:ln>
        </p:spPr>
        <p:txBody>
          <a:bodyPr>
            <a:spAutoFit/>
          </a:bodyPr>
          <a:lstStyle/>
          <a:p>
            <a:r>
              <a:rPr lang="en-GB"/>
              <a:t>Lech Walesa at Gdansk's Lenin Shipyard</a:t>
            </a:r>
          </a:p>
          <a:p>
            <a:r>
              <a:rPr lang="en-GB"/>
              <a:t>and with Pope John Paul II</a:t>
            </a:r>
          </a:p>
        </p:txBody>
      </p:sp>
      <p:pic>
        <p:nvPicPr>
          <p:cNvPr id="21508" name="Picture 11" descr="solidarity-1"/>
          <p:cNvPicPr>
            <a:picLocks noChangeAspect="1" noChangeArrowheads="1"/>
          </p:cNvPicPr>
          <p:nvPr/>
        </p:nvPicPr>
        <p:blipFill>
          <a:blip r:embed="rId3" cstate="print"/>
          <a:srcRect/>
          <a:stretch>
            <a:fillRect/>
          </a:stretch>
        </p:blipFill>
        <p:spPr bwMode="auto">
          <a:xfrm>
            <a:off x="533400" y="5410200"/>
            <a:ext cx="3048000" cy="990600"/>
          </a:xfrm>
          <a:prstGeom prst="rect">
            <a:avLst/>
          </a:prstGeom>
          <a:noFill/>
          <a:ln w="9525">
            <a:noFill/>
            <a:miter lim="800000"/>
            <a:headEnd/>
            <a:tailEnd/>
          </a:ln>
        </p:spPr>
      </p:pic>
      <p:sp>
        <p:nvSpPr>
          <p:cNvPr id="21509" name="Rectangle 8"/>
          <p:cNvSpPr>
            <a:spLocks noChangeArrowheads="1"/>
          </p:cNvSpPr>
          <p:nvPr/>
        </p:nvSpPr>
        <p:spPr bwMode="auto">
          <a:xfrm>
            <a:off x="4191000" y="242888"/>
            <a:ext cx="4572000" cy="6647974"/>
          </a:xfrm>
          <a:prstGeom prst="rect">
            <a:avLst/>
          </a:prstGeom>
          <a:noFill/>
          <a:ln w="9525">
            <a:noFill/>
            <a:miter lim="800000"/>
            <a:headEnd/>
            <a:tailEnd/>
          </a:ln>
        </p:spPr>
        <p:txBody>
          <a:bodyPr>
            <a:spAutoFit/>
          </a:bodyPr>
          <a:lstStyle/>
          <a:p>
            <a:r>
              <a:rPr lang="ja-JP" altLang="en-US" b="1" i="1">
                <a:solidFill>
                  <a:schemeClr val="bg1"/>
                </a:solidFill>
              </a:rPr>
              <a:t>“</a:t>
            </a:r>
            <a:r>
              <a:rPr lang="en-US" altLang="ja-JP" b="1" i="1" dirty="0">
                <a:solidFill>
                  <a:schemeClr val="bg1"/>
                </a:solidFill>
              </a:rPr>
              <a:t>W</a:t>
            </a:r>
            <a:r>
              <a:rPr lang="en-GB" altLang="ja-JP" b="1" i="1" dirty="0">
                <a:solidFill>
                  <a:schemeClr val="bg1"/>
                </a:solidFill>
              </a:rPr>
              <a:t>arsaw, Moscow, Budapest, Berlin, Prague, Sofia and Bucharest have become stages in a long pilgrimage toward liberty</a:t>
            </a:r>
            <a:r>
              <a:rPr lang="en-GB" altLang="ja-JP" b="1" i="1" dirty="0" smtClean="0">
                <a:solidFill>
                  <a:schemeClr val="bg1"/>
                </a:solidFill>
              </a:rPr>
              <a:t>.</a:t>
            </a:r>
          </a:p>
          <a:p>
            <a:endParaRPr lang="en-GB" altLang="ja-JP" b="1" i="1" dirty="0">
              <a:solidFill>
                <a:schemeClr val="bg1"/>
              </a:solidFill>
            </a:endParaRPr>
          </a:p>
          <a:p>
            <a:r>
              <a:rPr lang="en-GB" b="1" i="1" dirty="0">
                <a:solidFill>
                  <a:schemeClr val="bg1"/>
                </a:solidFill>
              </a:rPr>
              <a:t> </a:t>
            </a:r>
            <a:r>
              <a:rPr lang="en-GB" b="1" i="1" dirty="0" smtClean="0">
                <a:solidFill>
                  <a:schemeClr val="bg1"/>
                </a:solidFill>
              </a:rPr>
              <a:t>“It </a:t>
            </a:r>
            <a:r>
              <a:rPr lang="en-GB" b="1" i="1" dirty="0">
                <a:solidFill>
                  <a:schemeClr val="bg1"/>
                </a:solidFill>
              </a:rPr>
              <a:t>is admirable that in these events, entire peoples spoke out — women, young people, men, overcoming fears, their </a:t>
            </a:r>
            <a:r>
              <a:rPr lang="en-GB" b="1" i="1" dirty="0" smtClean="0">
                <a:solidFill>
                  <a:schemeClr val="bg1"/>
                </a:solidFill>
              </a:rPr>
              <a:t>irrepressible   </a:t>
            </a:r>
            <a:r>
              <a:rPr lang="en-GB" b="1" i="1" dirty="0">
                <a:solidFill>
                  <a:schemeClr val="bg1"/>
                </a:solidFill>
              </a:rPr>
              <a:t>thirst for liberty speeded up developments, made walls tumble down and opened </a:t>
            </a:r>
            <a:r>
              <a:rPr lang="en-GB" b="1" i="1" dirty="0" smtClean="0">
                <a:solidFill>
                  <a:schemeClr val="bg1"/>
                </a:solidFill>
              </a:rPr>
              <a:t>gates” </a:t>
            </a:r>
          </a:p>
          <a:p>
            <a:r>
              <a:rPr lang="en-GB" b="1" i="1" dirty="0" smtClean="0">
                <a:solidFill>
                  <a:schemeClr val="bg1"/>
                </a:solidFill>
              </a:rPr>
              <a:t>– John Paul  II</a:t>
            </a:r>
            <a:endParaRPr lang="en-GB" b="1" i="1" dirty="0">
              <a:solidFill>
                <a:schemeClr val="bg1"/>
              </a:solidFill>
            </a:endParaRPr>
          </a:p>
          <a:p>
            <a:r>
              <a:rPr lang="en-GB" sz="1600" b="1" i="1" dirty="0">
                <a:solidFill>
                  <a:schemeClr val="bg1"/>
                </a:solidFill>
              </a:rPr>
              <a:t> </a:t>
            </a:r>
          </a:p>
          <a:p>
            <a:endParaRPr lang="en-GB" sz="1600" b="1" i="1" dirty="0">
              <a:solidFill>
                <a:schemeClr val="bg1"/>
              </a:solidFill>
            </a:endParaRPr>
          </a:p>
          <a:p>
            <a:r>
              <a:rPr lang="en-GB" sz="1600" b="1" i="1" dirty="0">
                <a:solidFill>
                  <a:schemeClr val="bg1"/>
                </a:solidFill>
              </a:rPr>
              <a:t>And he said of the fall of Communism…</a:t>
            </a:r>
          </a:p>
          <a:p>
            <a:r>
              <a:rPr lang="en-GB" altLang="en-US" b="1" i="1" dirty="0">
                <a:solidFill>
                  <a:schemeClr val="bg1"/>
                </a:solidFill>
              </a:rPr>
              <a:t>“</a:t>
            </a:r>
            <a:r>
              <a:rPr lang="en-GB" b="1" i="1" dirty="0">
                <a:solidFill>
                  <a:schemeClr val="bg1"/>
                </a:solidFill>
              </a:rPr>
              <a:t>… It fell as a consequence of its own mistakes and abuses. It proved to be a medicine more dangerous than the disease itself. </a:t>
            </a:r>
          </a:p>
          <a:p>
            <a:r>
              <a:rPr lang="en-GB" b="1" i="1" dirty="0">
                <a:solidFill>
                  <a:schemeClr val="bg1"/>
                </a:solidFill>
              </a:rPr>
              <a:t>It did not bring about true social reform, yet it did become a powerful threat and challenge to the entire world. </a:t>
            </a:r>
          </a:p>
          <a:p>
            <a:r>
              <a:rPr lang="en-GB" b="1" i="1" dirty="0">
                <a:solidFill>
                  <a:schemeClr val="bg1"/>
                </a:solidFill>
              </a:rPr>
              <a:t>But it fell by itself, because of its own inherent weakness."</a:t>
            </a:r>
          </a:p>
        </p:txBody>
      </p:sp>
    </p:spTree>
  </p:cSld>
  <p:clrMapOvr>
    <a:masterClrMapping/>
  </p:clrMapOvr>
  <p:transition spd="slow">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143000" y="609600"/>
            <a:ext cx="6629400" cy="1143000"/>
          </a:xfrm>
        </p:spPr>
        <p:txBody>
          <a:bodyPr>
            <a:scene3d>
              <a:camera prst="orthographicFront"/>
              <a:lightRig rig="balanced" dir="t">
                <a:rot lat="0" lon="0" rev="2100000"/>
              </a:lightRig>
            </a:scene3d>
            <a:sp3d extrusionH="57150" prstMaterial="metal">
              <a:bevelT w="38100" h="25400"/>
              <a:contourClr>
                <a:schemeClr val="bg2"/>
              </a:contourClr>
            </a:sp3d>
          </a:bodyPr>
          <a:lstStyle/>
          <a:p>
            <a:r>
              <a:rPr lang="en-GB" b="1" dirty="0" smtClean="0">
                <a:ln w="50800"/>
                <a:solidFill>
                  <a:schemeClr val="bg1">
                    <a:shade val="50000"/>
                  </a:schemeClr>
                </a:solidFill>
                <a:effectLst>
                  <a:reflection blurRad="6350" stA="50000" endA="300" endPos="50000" dist="60007" dir="5400000" sy="-100000" algn="bl" rotWithShape="0"/>
                </a:effectLst>
                <a:ea typeface="ＭＳ Ｐゴシック" pitchFamily="34" charset="-128"/>
              </a:rPr>
              <a:t>Pope Francis</a:t>
            </a:r>
          </a:p>
        </p:txBody>
      </p:sp>
      <p:pic>
        <p:nvPicPr>
          <p:cNvPr id="3075" name="Picture 2" descr="http://www.csmonitor.com/var/ezflow_site/storage/images/media/content/2013/0315-pope-francis-first-jesuit/15282297-2-eng-US/0315-pope-francis-first-jesuit_full_600.jpg"/>
          <p:cNvPicPr>
            <a:picLocks noChangeAspect="1" noChangeArrowheads="1"/>
          </p:cNvPicPr>
          <p:nvPr/>
        </p:nvPicPr>
        <p:blipFill>
          <a:blip r:embed="rId2" cstate="print"/>
          <a:srcRect/>
          <a:stretch>
            <a:fillRect/>
          </a:stretch>
        </p:blipFill>
        <p:spPr bwMode="auto">
          <a:xfrm>
            <a:off x="2971800" y="2209800"/>
            <a:ext cx="5715000" cy="3810000"/>
          </a:xfrm>
          <a:prstGeom prst="rect">
            <a:avLst/>
          </a:prstGeom>
          <a:noFill/>
          <a:ln w="9525">
            <a:noFill/>
            <a:miter lim="800000"/>
            <a:headEnd/>
            <a:tailEnd/>
          </a:ln>
          <a:effectLst>
            <a:softEdge rad="317500"/>
          </a:effectLst>
        </p:spPr>
      </p:pic>
    </p:spTree>
  </p:cSld>
  <p:clrMapOvr>
    <a:masterClrMapping/>
  </p:clrMapOvr>
  <p:transition spd="slow">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ChangeArrowheads="1"/>
          </p:cNvSpPr>
          <p:nvPr/>
        </p:nvSpPr>
        <p:spPr bwMode="auto">
          <a:xfrm>
            <a:off x="533400" y="180450"/>
            <a:ext cx="8153400" cy="1323439"/>
          </a:xfrm>
          <a:prstGeom prst="rect">
            <a:avLst/>
          </a:prstGeom>
          <a:noFill/>
          <a:ln w="9525">
            <a:noFill/>
            <a:miter lim="800000"/>
            <a:headEnd/>
            <a:tailEnd/>
          </a:ln>
        </p:spPr>
        <p:txBody>
          <a:bodyPr anchor="ctr">
            <a:spAutoFit/>
          </a:bodyPr>
          <a:lstStyle/>
          <a:p>
            <a:pPr eaLnBrk="0" hangingPunct="0"/>
            <a:r>
              <a:rPr lang="en-GB" sz="2000" b="1" i="1" dirty="0">
                <a:solidFill>
                  <a:schemeClr val="bg1"/>
                </a:solidFill>
                <a:cs typeface="Times New Roman" pitchFamily="18" charset="0"/>
              </a:rPr>
              <a:t>Catholic Opposition Leader Kim Dae Jung – jailed for six years – becomes South Korea’s President and a Nobel Peace Prize </a:t>
            </a:r>
            <a:r>
              <a:rPr lang="en-GB" sz="2000" b="1" i="1" dirty="0" smtClean="0">
                <a:solidFill>
                  <a:schemeClr val="bg1"/>
                </a:solidFill>
                <a:cs typeface="Times New Roman" pitchFamily="18" charset="0"/>
              </a:rPr>
              <a:t>laureate:  at this time pray for Korea as it faces grave new dangers.</a:t>
            </a:r>
            <a:endParaRPr lang="en-GB" sz="2000" dirty="0">
              <a:solidFill>
                <a:schemeClr val="bg1"/>
              </a:solidFill>
            </a:endParaRPr>
          </a:p>
        </p:txBody>
      </p:sp>
      <p:pic>
        <p:nvPicPr>
          <p:cNvPr id="22531" name="Picture 3" descr="http://www.bjfqc.com/Image/20100618182813680"/>
          <p:cNvPicPr>
            <a:picLocks noChangeAspect="1" noChangeArrowheads="1"/>
          </p:cNvPicPr>
          <p:nvPr/>
        </p:nvPicPr>
        <p:blipFill>
          <a:blip r:embed="rId2" cstate="print"/>
          <a:srcRect/>
          <a:stretch>
            <a:fillRect/>
          </a:stretch>
        </p:blipFill>
        <p:spPr bwMode="auto">
          <a:xfrm>
            <a:off x="381000" y="1447800"/>
            <a:ext cx="4667250" cy="5029200"/>
          </a:xfrm>
          <a:prstGeom prst="rect">
            <a:avLst/>
          </a:prstGeom>
          <a:noFill/>
          <a:ln w="9525">
            <a:noFill/>
            <a:miter lim="800000"/>
            <a:headEnd/>
            <a:tailEnd/>
          </a:ln>
        </p:spPr>
      </p:pic>
      <p:pic>
        <p:nvPicPr>
          <p:cNvPr id="22532" name="Picture 5" descr="Kim Dae-jung during his lifetime 10 rare old photo exposure (Figure)"/>
          <p:cNvPicPr>
            <a:picLocks noChangeAspect="1" noChangeArrowheads="1"/>
          </p:cNvPicPr>
          <p:nvPr/>
        </p:nvPicPr>
        <p:blipFill>
          <a:blip r:embed="rId3" cstate="print"/>
          <a:srcRect/>
          <a:stretch>
            <a:fillRect/>
          </a:stretch>
        </p:blipFill>
        <p:spPr bwMode="auto">
          <a:xfrm>
            <a:off x="5410200" y="1447800"/>
            <a:ext cx="3390900" cy="2133600"/>
          </a:xfrm>
          <a:prstGeom prst="rect">
            <a:avLst/>
          </a:prstGeom>
          <a:noFill/>
          <a:ln w="9525">
            <a:noFill/>
            <a:miter lim="800000"/>
            <a:headEnd/>
            <a:tailEnd/>
          </a:ln>
        </p:spPr>
      </p:pic>
      <p:pic>
        <p:nvPicPr>
          <p:cNvPr id="22533" name="Picture 7" descr="Kim Dae-jung during his lifetime 10 rare old photo exposure (Figure)"/>
          <p:cNvPicPr>
            <a:picLocks noChangeAspect="1" noChangeArrowheads="1"/>
          </p:cNvPicPr>
          <p:nvPr/>
        </p:nvPicPr>
        <p:blipFill>
          <a:blip r:embed="rId4" cstate="print"/>
          <a:srcRect/>
          <a:stretch>
            <a:fillRect/>
          </a:stretch>
        </p:blipFill>
        <p:spPr bwMode="auto">
          <a:xfrm>
            <a:off x="5410200" y="3810000"/>
            <a:ext cx="3371850" cy="2647950"/>
          </a:xfrm>
          <a:prstGeom prst="rect">
            <a:avLst/>
          </a:prstGeom>
          <a:noFill/>
          <a:ln w="9525">
            <a:noFill/>
            <a:miter lim="800000"/>
            <a:headEnd/>
            <a:tailEnd/>
          </a:ln>
        </p:spPr>
      </p:pic>
    </p:spTree>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152400" y="2438400"/>
            <a:ext cx="4032250" cy="3124200"/>
          </a:xfrm>
          <a:prstGeom prst="rect">
            <a:avLst/>
          </a:prstGeom>
          <a:noFill/>
          <a:ln w="9525">
            <a:noFill/>
            <a:miter lim="800000"/>
            <a:headEnd/>
            <a:tailEnd/>
          </a:ln>
        </p:spPr>
      </p:pic>
      <p:sp>
        <p:nvSpPr>
          <p:cNvPr id="23555" name="Title 3"/>
          <p:cNvSpPr>
            <a:spLocks noGrp="1"/>
          </p:cNvSpPr>
          <p:nvPr>
            <p:ph type="title"/>
          </p:nvPr>
        </p:nvSpPr>
        <p:spPr>
          <a:xfrm>
            <a:off x="457200" y="274638"/>
            <a:ext cx="8229600" cy="1554162"/>
          </a:xfrm>
        </p:spPr>
        <p:txBody>
          <a:bodyPr/>
          <a:lstStyle/>
          <a:p>
            <a:r>
              <a:rPr lang="en-GB" sz="3200" b="1" dirty="0" smtClean="0">
                <a:solidFill>
                  <a:schemeClr val="bg1"/>
                </a:solidFill>
                <a:ea typeface="ＭＳ Ｐゴシック" pitchFamily="34" charset="-128"/>
              </a:rPr>
              <a:t>Daw Aung San Suu Kyi: under house arrest for nearly two decades. Holy Week 2013 - her request to English Catholics: </a:t>
            </a:r>
            <a:r>
              <a:rPr lang="en-GB" sz="3200" b="1" i="1" dirty="0" smtClean="0">
                <a:solidFill>
                  <a:schemeClr val="bg1"/>
                </a:solidFill>
                <a:ea typeface="ＭＳ Ｐゴシック" pitchFamily="34" charset="-128"/>
              </a:rPr>
              <a:t>“Please continue to pray for Burma.” </a:t>
            </a:r>
            <a:endParaRPr lang="en-GB" sz="3200" i="1" dirty="0" smtClean="0">
              <a:solidFill>
                <a:schemeClr val="bg1"/>
              </a:solidFill>
              <a:ea typeface="ＭＳ Ｐゴシック" pitchFamily="34" charset="-128"/>
            </a:endParaRPr>
          </a:p>
        </p:txBody>
      </p:sp>
      <p:pic>
        <p:nvPicPr>
          <p:cNvPr id="23556" name="Picture 4" descr="E:\BURMA 2013 PICS\2013-03-25\002.JPG"/>
          <p:cNvPicPr>
            <a:picLocks noChangeAspect="1" noChangeArrowheads="1"/>
          </p:cNvPicPr>
          <p:nvPr/>
        </p:nvPicPr>
        <p:blipFill>
          <a:blip r:embed="rId3" cstate="print"/>
          <a:srcRect/>
          <a:stretch>
            <a:fillRect/>
          </a:stretch>
        </p:blipFill>
        <p:spPr bwMode="auto">
          <a:xfrm>
            <a:off x="4191000" y="2438400"/>
            <a:ext cx="4419600" cy="4114800"/>
          </a:xfrm>
          <a:prstGeom prst="rect">
            <a:avLst/>
          </a:prstGeom>
          <a:noFill/>
          <a:ln w="9525">
            <a:noFill/>
            <a:miter lim="800000"/>
            <a:headEnd/>
            <a:tailEnd/>
          </a:ln>
        </p:spPr>
      </p:pic>
    </p:spTree>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395288" y="404813"/>
            <a:ext cx="4248150" cy="3240087"/>
          </a:xfrm>
          <a:prstGeom prst="rect">
            <a:avLst/>
          </a:prstGeom>
          <a:noFill/>
          <a:ln w="9525">
            <a:noFill/>
            <a:miter lim="800000"/>
            <a:headEnd/>
            <a:tailEnd/>
          </a:ln>
        </p:spPr>
      </p:pic>
      <p:pic>
        <p:nvPicPr>
          <p:cNvPr id="24579" name="Picture 3"/>
          <p:cNvPicPr>
            <a:picLocks noChangeAspect="1" noChangeArrowheads="1"/>
          </p:cNvPicPr>
          <p:nvPr/>
        </p:nvPicPr>
        <p:blipFill>
          <a:blip r:embed="rId3" cstate="print"/>
          <a:srcRect/>
          <a:stretch>
            <a:fillRect/>
          </a:stretch>
        </p:blipFill>
        <p:spPr bwMode="auto">
          <a:xfrm>
            <a:off x="395288" y="4005263"/>
            <a:ext cx="2952750" cy="2444750"/>
          </a:xfrm>
          <a:prstGeom prst="rect">
            <a:avLst/>
          </a:prstGeom>
          <a:noFill/>
          <a:ln w="9525">
            <a:noFill/>
            <a:miter lim="800000"/>
            <a:headEnd/>
            <a:tailEnd/>
          </a:ln>
        </p:spPr>
      </p:pic>
      <p:pic>
        <p:nvPicPr>
          <p:cNvPr id="24580" name="Picture 2" descr="http://4.bp.blogspot.com/-rI4kmmOEj2U/UPHs7rMMZpI/AAAAAAAAF8E/IOkom0LaLjs/s1600/desmond-tutu.png"/>
          <p:cNvPicPr>
            <a:picLocks noChangeAspect="1" noChangeArrowheads="1"/>
          </p:cNvPicPr>
          <p:nvPr/>
        </p:nvPicPr>
        <p:blipFill>
          <a:blip r:embed="rId4" cstate="print"/>
          <a:srcRect/>
          <a:stretch>
            <a:fillRect/>
          </a:stretch>
        </p:blipFill>
        <p:spPr bwMode="auto">
          <a:xfrm>
            <a:off x="5105400" y="1905000"/>
            <a:ext cx="2686050" cy="3543300"/>
          </a:xfrm>
          <a:prstGeom prst="rect">
            <a:avLst/>
          </a:prstGeom>
          <a:noFill/>
          <a:ln w="9525">
            <a:noFill/>
            <a:miter lim="800000"/>
            <a:headEnd/>
            <a:tailEnd/>
          </a:ln>
        </p:spPr>
      </p:pic>
    </p:spTree>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cruciality.files.wordpress.com/2009/03/dietrich-bonhoeffer.jpg"/>
          <p:cNvPicPr>
            <a:picLocks noChangeAspect="1" noChangeArrowheads="1"/>
          </p:cNvPicPr>
          <p:nvPr/>
        </p:nvPicPr>
        <p:blipFill>
          <a:blip r:embed="rId2" cstate="print"/>
          <a:srcRect/>
          <a:stretch>
            <a:fillRect/>
          </a:stretch>
        </p:blipFill>
        <p:spPr bwMode="auto">
          <a:xfrm>
            <a:off x="381000" y="1295400"/>
            <a:ext cx="2514600" cy="3362325"/>
          </a:xfrm>
          <a:prstGeom prst="rect">
            <a:avLst/>
          </a:prstGeom>
          <a:noFill/>
          <a:ln w="9525">
            <a:noFill/>
            <a:miter lim="800000"/>
            <a:headEnd/>
            <a:tailEnd/>
          </a:ln>
        </p:spPr>
      </p:pic>
      <p:pic>
        <p:nvPicPr>
          <p:cNvPr id="35843" name="Picture 5" descr="stmaximiliankolbe"/>
          <p:cNvPicPr>
            <a:picLocks noChangeAspect="1" noChangeArrowheads="1"/>
          </p:cNvPicPr>
          <p:nvPr/>
        </p:nvPicPr>
        <p:blipFill>
          <a:blip r:embed="rId3" cstate="print"/>
          <a:srcRect/>
          <a:stretch>
            <a:fillRect/>
          </a:stretch>
        </p:blipFill>
        <p:spPr bwMode="auto">
          <a:xfrm>
            <a:off x="228600" y="4724400"/>
            <a:ext cx="3524250" cy="1974850"/>
          </a:xfrm>
          <a:prstGeom prst="rect">
            <a:avLst/>
          </a:prstGeom>
          <a:noFill/>
          <a:ln w="9525">
            <a:noFill/>
            <a:miter lim="800000"/>
            <a:headEnd/>
            <a:tailEnd/>
          </a:ln>
        </p:spPr>
      </p:pic>
      <p:pic>
        <p:nvPicPr>
          <p:cNvPr id="35844" name="Picture 2" descr="http://saintsresource.com/wp-content/uploads/2011/12/blessed-titus.gif"/>
          <p:cNvPicPr>
            <a:picLocks noChangeAspect="1" noChangeArrowheads="1"/>
          </p:cNvPicPr>
          <p:nvPr/>
        </p:nvPicPr>
        <p:blipFill>
          <a:blip r:embed="rId4" cstate="print"/>
          <a:srcRect/>
          <a:stretch>
            <a:fillRect/>
          </a:stretch>
        </p:blipFill>
        <p:spPr bwMode="auto">
          <a:xfrm>
            <a:off x="6829425" y="2266950"/>
            <a:ext cx="2371725" cy="4867275"/>
          </a:xfrm>
          <a:prstGeom prst="rect">
            <a:avLst/>
          </a:prstGeom>
          <a:noFill/>
          <a:ln w="9525">
            <a:noFill/>
            <a:miter lim="800000"/>
            <a:headEnd/>
            <a:tailEnd/>
          </a:ln>
        </p:spPr>
      </p:pic>
      <p:pic>
        <p:nvPicPr>
          <p:cNvPr id="35845" name="Picture 4" descr="http://25.media.tumblr.com/tumblr_mbahdi4WWP1qeu6ilo1_400.jpg"/>
          <p:cNvPicPr>
            <a:picLocks noChangeAspect="1" noChangeArrowheads="1"/>
          </p:cNvPicPr>
          <p:nvPr/>
        </p:nvPicPr>
        <p:blipFill>
          <a:blip r:embed="rId5" cstate="print"/>
          <a:srcRect/>
          <a:stretch>
            <a:fillRect/>
          </a:stretch>
        </p:blipFill>
        <p:spPr bwMode="auto">
          <a:xfrm>
            <a:off x="4038600" y="1447800"/>
            <a:ext cx="2743200" cy="4619625"/>
          </a:xfrm>
          <a:prstGeom prst="rect">
            <a:avLst/>
          </a:prstGeom>
          <a:noFill/>
          <a:ln w="9525">
            <a:noFill/>
            <a:miter lim="800000"/>
            <a:headEnd/>
            <a:tailEnd/>
          </a:ln>
        </p:spPr>
      </p:pic>
    </p:spTree>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GB" smtClean="0">
                <a:solidFill>
                  <a:schemeClr val="bg1"/>
                </a:solidFill>
                <a:ea typeface="ＭＳ Ｐゴシック" pitchFamily="34" charset="-128"/>
              </a:rPr>
              <a:t>Robert Kennedy and Dr.Martin Luther King Jnr.</a:t>
            </a:r>
          </a:p>
        </p:txBody>
      </p:sp>
      <p:pic>
        <p:nvPicPr>
          <p:cNvPr id="3" name="Picture 2"/>
          <p:cNvPicPr>
            <a:picLocks noChangeAspect="1" noChangeArrowheads="1"/>
          </p:cNvPicPr>
          <p:nvPr/>
        </p:nvPicPr>
        <p:blipFill>
          <a:blip r:embed="rId2" cstate="print"/>
          <a:srcRect/>
          <a:stretch>
            <a:fillRect/>
          </a:stretch>
        </p:blipFill>
        <p:spPr bwMode="auto">
          <a:xfrm>
            <a:off x="838200" y="2362200"/>
            <a:ext cx="3200400" cy="4495800"/>
          </a:xfrm>
          <a:prstGeom prst="rect">
            <a:avLst/>
          </a:prstGeom>
          <a:ln>
            <a:noFill/>
          </a:ln>
          <a:effectLst>
            <a:softEdge rad="112500"/>
          </a:effectLst>
        </p:spPr>
      </p:pic>
      <p:pic>
        <p:nvPicPr>
          <p:cNvPr id="4" name="Picture 3"/>
          <p:cNvPicPr>
            <a:picLocks noChangeAspect="1" noChangeArrowheads="1"/>
          </p:cNvPicPr>
          <p:nvPr/>
        </p:nvPicPr>
        <p:blipFill>
          <a:blip r:embed="rId3" cstate="print"/>
          <a:srcRect/>
          <a:stretch>
            <a:fillRect/>
          </a:stretch>
        </p:blipFill>
        <p:spPr bwMode="auto">
          <a:xfrm>
            <a:off x="4038600" y="1600200"/>
            <a:ext cx="3525673" cy="563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2916238" y="685800"/>
            <a:ext cx="5770562" cy="5551488"/>
          </a:xfrm>
        </p:spPr>
        <p:txBody>
          <a:bodyPr/>
          <a:lstStyle/>
          <a:p>
            <a:r>
              <a:rPr lang="en-GB" altLang="en-US" sz="2800" b="1" i="1" dirty="0" smtClean="0">
                <a:solidFill>
                  <a:schemeClr val="bg1"/>
                </a:solidFill>
                <a:ea typeface="ＭＳ Ｐゴシック" pitchFamily="34" charset="-128"/>
              </a:rPr>
              <a:t>“</a:t>
            </a:r>
            <a:r>
              <a:rPr lang="en-GB" sz="2800" b="1" i="1" dirty="0" smtClean="0">
                <a:solidFill>
                  <a:schemeClr val="bg1"/>
                </a:solidFill>
                <a:ea typeface="ＭＳ Ｐゴシック" pitchFamily="34" charset="-128"/>
              </a:rPr>
              <a:t>Let no one be discouraged by the belief there is nothing one person can do against the enormous array of the world's ills, misery, ignorance, and violence. Few will have the greatness to bend history, but each of us can work to change a small portion of events. And in the total of all those acts will be written the history of a generation.</a:t>
            </a:r>
            <a:r>
              <a:rPr lang="en-GB" altLang="en-US" sz="2800" b="1" i="1" dirty="0" smtClean="0">
                <a:solidFill>
                  <a:schemeClr val="bg1"/>
                </a:solidFill>
                <a:ea typeface="ＭＳ Ｐゴシック" pitchFamily="34" charset="-128"/>
              </a:rPr>
              <a:t>”</a:t>
            </a:r>
            <a:r>
              <a:rPr lang="en-GB" sz="2800" b="1" i="1" dirty="0" smtClean="0">
                <a:solidFill>
                  <a:schemeClr val="bg1"/>
                </a:solidFill>
                <a:ea typeface="ＭＳ Ｐゴシック" pitchFamily="34" charset="-128"/>
              </a:rPr>
              <a:t>  </a:t>
            </a:r>
            <a:br>
              <a:rPr lang="en-GB" sz="2800" b="1" i="1" dirty="0" smtClean="0">
                <a:solidFill>
                  <a:schemeClr val="bg1"/>
                </a:solidFill>
                <a:ea typeface="ＭＳ Ｐゴシック" pitchFamily="34" charset="-128"/>
              </a:rPr>
            </a:br>
            <a:r>
              <a:rPr lang="en-GB" sz="2800" b="1" i="1" dirty="0" smtClean="0">
                <a:solidFill>
                  <a:schemeClr val="bg1"/>
                </a:solidFill>
                <a:ea typeface="ＭＳ Ｐゴシック" pitchFamily="34" charset="-128"/>
              </a:rPr>
              <a:t/>
            </a:r>
            <a:br>
              <a:rPr lang="en-GB" sz="2800" b="1" i="1" dirty="0" smtClean="0">
                <a:solidFill>
                  <a:schemeClr val="bg1"/>
                </a:solidFill>
                <a:ea typeface="ＭＳ Ｐゴシック" pitchFamily="34" charset="-128"/>
              </a:rPr>
            </a:br>
            <a:r>
              <a:rPr lang="en-GB" sz="2800" b="1" i="1" dirty="0" smtClean="0">
                <a:solidFill>
                  <a:schemeClr val="bg1"/>
                </a:solidFill>
                <a:ea typeface="ＭＳ Ｐゴシック" pitchFamily="34" charset="-128"/>
              </a:rPr>
              <a:t>                            Robert Kennedy</a:t>
            </a:r>
            <a:endParaRPr lang="en-GB" sz="2800" dirty="0" smtClean="0">
              <a:solidFill>
                <a:schemeClr val="bg1"/>
              </a:solidFill>
              <a:ea typeface="ＭＳ Ｐゴシック" pitchFamily="34" charset="-128"/>
            </a:endParaRPr>
          </a:p>
        </p:txBody>
      </p:sp>
      <p:pic>
        <p:nvPicPr>
          <p:cNvPr id="13314" name="Picture 2"/>
          <p:cNvPicPr>
            <a:picLocks noChangeAspect="1" noChangeArrowheads="1"/>
          </p:cNvPicPr>
          <p:nvPr/>
        </p:nvPicPr>
        <p:blipFill>
          <a:blip r:embed="rId2" cstate="print"/>
          <a:srcRect/>
          <a:stretch>
            <a:fillRect/>
          </a:stretch>
        </p:blipFill>
        <p:spPr bwMode="auto">
          <a:xfrm>
            <a:off x="304800" y="304801"/>
            <a:ext cx="2743200" cy="6400800"/>
          </a:xfrm>
          <a:prstGeom prst="rect">
            <a:avLst/>
          </a:prstGeom>
          <a:ln>
            <a:noFill/>
          </a:ln>
          <a:effectLst>
            <a:softEdge rad="112500"/>
          </a:effectLst>
        </p:spPr>
      </p:pic>
    </p:spTree>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mendonews.files.wordpress.com/2010/01/martin-luther-king-jr-right.jpg"/>
          <p:cNvPicPr>
            <a:picLocks noChangeAspect="1" noChangeArrowheads="1"/>
          </p:cNvPicPr>
          <p:nvPr/>
        </p:nvPicPr>
        <p:blipFill>
          <a:blip r:embed="rId2" cstate="print"/>
          <a:srcRect l="14000" t="14000" r="14000" b="14000"/>
          <a:stretch>
            <a:fillRect/>
          </a:stretch>
        </p:blipFill>
        <p:spPr bwMode="auto">
          <a:xfrm>
            <a:off x="1066800" y="762000"/>
            <a:ext cx="5791200" cy="3733800"/>
          </a:xfrm>
          <a:prstGeom prst="rect">
            <a:avLst/>
          </a:prstGeom>
          <a:noFill/>
          <a:ln w="9525">
            <a:noFill/>
            <a:miter lim="800000"/>
            <a:headEnd/>
            <a:tailEnd/>
          </a:ln>
        </p:spPr>
      </p:pic>
      <p:sp>
        <p:nvSpPr>
          <p:cNvPr id="32771" name="Rectangle 3"/>
          <p:cNvSpPr>
            <a:spLocks noChangeArrowheads="1"/>
          </p:cNvSpPr>
          <p:nvPr/>
        </p:nvSpPr>
        <p:spPr bwMode="auto">
          <a:xfrm>
            <a:off x="762000" y="4649788"/>
            <a:ext cx="8001000" cy="1077912"/>
          </a:xfrm>
          <a:prstGeom prst="rect">
            <a:avLst/>
          </a:prstGeom>
          <a:noFill/>
          <a:ln w="9525">
            <a:noFill/>
            <a:miter lim="800000"/>
            <a:headEnd/>
            <a:tailEnd/>
          </a:ln>
        </p:spPr>
        <p:txBody>
          <a:bodyPr anchor="ctr">
            <a:spAutoFit/>
          </a:bodyPr>
          <a:lstStyle/>
          <a:p>
            <a:r>
              <a:rPr lang="en-GB" altLang="en-US" sz="3200">
                <a:solidFill>
                  <a:schemeClr val="bg1"/>
                </a:solidFill>
                <a:latin typeface="Times New Roman" pitchFamily="18" charset="0"/>
                <a:cs typeface="Times New Roman" pitchFamily="18" charset="0"/>
              </a:rPr>
              <a:t>“</a:t>
            </a:r>
            <a:r>
              <a:rPr lang="en-GB" altLang="ja-JP" sz="3200" i="1">
                <a:solidFill>
                  <a:schemeClr val="bg1"/>
                </a:solidFill>
                <a:latin typeface="Times New Roman" pitchFamily="18" charset="0"/>
                <a:cs typeface="Times New Roman" pitchFamily="18" charset="0"/>
              </a:rPr>
              <a:t>Our lives begin to end the day we become silent about things that matter</a:t>
            </a:r>
            <a:endParaRPr lang="en-GB" sz="3200">
              <a:solidFill>
                <a:schemeClr val="bg1"/>
              </a:solidFill>
            </a:endParaRPr>
          </a:p>
        </p:txBody>
      </p:sp>
    </p:spTree>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Placeholder 3"/>
          <p:cNvSpPr>
            <a:spLocks noGrp="1"/>
          </p:cNvSpPr>
          <p:nvPr>
            <p:ph type="body" sz="half" idx="2"/>
          </p:nvPr>
        </p:nvSpPr>
        <p:spPr>
          <a:xfrm>
            <a:off x="0" y="304800"/>
            <a:ext cx="9144000" cy="1676400"/>
          </a:xfrm>
        </p:spPr>
        <p:txBody>
          <a:bodyPr/>
          <a:lstStyle/>
          <a:p>
            <a:r>
              <a:rPr lang="en-GB" sz="3600" b="1" smtClean="0">
                <a:solidFill>
                  <a:schemeClr val="bg1"/>
                </a:solidFill>
                <a:ea typeface="ＭＳ Ｐゴシック" pitchFamily="34" charset="-128"/>
              </a:rPr>
              <a:t>Albert Einstein warned of the consequences of doing nothing:  </a:t>
            </a:r>
            <a:endParaRPr lang="en-GB" sz="3600" smtClean="0">
              <a:solidFill>
                <a:schemeClr val="bg1"/>
              </a:solidFill>
              <a:ea typeface="ＭＳ Ｐゴシック" pitchFamily="34" charset="-128"/>
            </a:endParaRPr>
          </a:p>
          <a:p>
            <a:endParaRPr lang="en-GB" sz="3600" smtClean="0">
              <a:solidFill>
                <a:schemeClr val="bg1"/>
              </a:solidFill>
              <a:ea typeface="ＭＳ Ｐゴシック" pitchFamily="34" charset="-128"/>
            </a:endParaRPr>
          </a:p>
        </p:txBody>
      </p:sp>
      <p:pic>
        <p:nvPicPr>
          <p:cNvPr id="30723" name="Picture 4"/>
          <p:cNvPicPr>
            <a:picLocks noChangeAspect="1" noChangeArrowheads="1"/>
          </p:cNvPicPr>
          <p:nvPr/>
        </p:nvPicPr>
        <p:blipFill>
          <a:blip r:embed="rId2" cstate="print"/>
          <a:srcRect/>
          <a:stretch>
            <a:fillRect/>
          </a:stretch>
        </p:blipFill>
        <p:spPr bwMode="auto">
          <a:xfrm>
            <a:off x="2514600" y="1900410"/>
            <a:ext cx="3733800" cy="2519190"/>
          </a:xfrm>
          <a:prstGeom prst="rect">
            <a:avLst/>
          </a:prstGeom>
          <a:noFill/>
          <a:ln w="9525">
            <a:noFill/>
            <a:round/>
            <a:headEnd/>
            <a:tailEnd/>
          </a:ln>
        </p:spPr>
      </p:pic>
      <p:sp>
        <p:nvSpPr>
          <p:cNvPr id="30724" name="Rectangle 6"/>
          <p:cNvSpPr>
            <a:spLocks noChangeArrowheads="1"/>
          </p:cNvSpPr>
          <p:nvPr/>
        </p:nvSpPr>
        <p:spPr bwMode="auto">
          <a:xfrm>
            <a:off x="685800" y="4800600"/>
            <a:ext cx="7848600" cy="923330"/>
          </a:xfrm>
          <a:prstGeom prst="rect">
            <a:avLst/>
          </a:prstGeom>
          <a:noFill/>
          <a:ln w="9525">
            <a:noFill/>
            <a:miter lim="800000"/>
            <a:headEnd/>
            <a:tailEnd/>
          </a:ln>
        </p:spPr>
        <p:txBody>
          <a:bodyPr wrap="square">
            <a:spAutoFit/>
          </a:bodyPr>
          <a:lstStyle/>
          <a:p>
            <a:pPr defTabSz="457200">
              <a:spcBef>
                <a:spcPts val="800"/>
              </a:spcBef>
              <a:tabLst>
                <a:tab pos="342900" algn="l"/>
                <a:tab pos="908050" algn="l"/>
                <a:tab pos="1822450" algn="l"/>
                <a:tab pos="2736850" algn="l"/>
                <a:tab pos="3651250" algn="l"/>
                <a:tab pos="4565650" algn="l"/>
                <a:tab pos="5480050" algn="l"/>
                <a:tab pos="6394450" algn="l"/>
                <a:tab pos="7308850" algn="l"/>
                <a:tab pos="8223250" algn="l"/>
                <a:tab pos="9137650" algn="l"/>
                <a:tab pos="10052050" algn="l"/>
                <a:tab pos="10053638" algn="l"/>
                <a:tab pos="10510838" algn="l"/>
                <a:tab pos="10512425" algn="l"/>
                <a:tab pos="10514013" algn="l"/>
              </a:tabLst>
            </a:pPr>
            <a:r>
              <a:rPr lang="ja-JP" altLang="en-US">
                <a:solidFill>
                  <a:schemeClr val="bg1"/>
                </a:solidFill>
              </a:rPr>
              <a:t>“</a:t>
            </a:r>
            <a:r>
              <a:rPr lang="en-US" altLang="ja-JP" dirty="0">
                <a:solidFill>
                  <a:schemeClr val="bg1"/>
                </a:solidFill>
              </a:rPr>
              <a:t>The world is a dangerous place to live, not because of the people who are evil, but because of the people who don't do anything about it.</a:t>
            </a:r>
            <a:r>
              <a:rPr lang="ja-JP" altLang="en-US">
                <a:solidFill>
                  <a:schemeClr val="bg1"/>
                </a:solidFill>
              </a:rPr>
              <a:t>”</a:t>
            </a:r>
            <a:r>
              <a:rPr lang="en-US" altLang="ja-JP" dirty="0">
                <a:solidFill>
                  <a:schemeClr val="bg1"/>
                </a:solidFill>
              </a:rPr>
              <a:t/>
            </a:r>
            <a:br>
              <a:rPr lang="en-US" altLang="ja-JP" dirty="0">
                <a:solidFill>
                  <a:schemeClr val="bg1"/>
                </a:solidFill>
              </a:rPr>
            </a:br>
            <a:endParaRPr lang="en-US" dirty="0">
              <a:solidFill>
                <a:schemeClr val="bg1"/>
              </a:solidFill>
            </a:endParaRPr>
          </a:p>
        </p:txBody>
      </p:sp>
    </p:spTree>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76225"/>
            <a:ext cx="8234363" cy="1146175"/>
          </a:xfrm>
        </p:spPr>
        <p:txBody>
          <a:bodyPr lIns="90000" tIns="263016" rIns="90000" bIns="46800"/>
          <a:lstStyle/>
          <a:p>
            <a: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i="1" smtClean="0">
                <a:solidFill>
                  <a:schemeClr val="bg1"/>
                </a:solidFill>
                <a:ea typeface="ＭＳ Ｐゴシック" pitchFamily="34" charset="-128"/>
              </a:rPr>
              <a:t>Doing Good Now...don’t wait until you are perfect.</a:t>
            </a:r>
          </a:p>
        </p:txBody>
      </p:sp>
      <p:sp>
        <p:nvSpPr>
          <p:cNvPr id="28675" name="Rectangle 3"/>
          <p:cNvSpPr>
            <a:spLocks noGrp="1" noChangeArrowheads="1"/>
          </p:cNvSpPr>
          <p:nvPr>
            <p:ph type="body" idx="1"/>
          </p:nvPr>
        </p:nvSpPr>
        <p:spPr>
          <a:xfrm>
            <a:off x="3429000" y="1916113"/>
            <a:ext cx="5486400" cy="4573587"/>
          </a:xfrm>
        </p:spPr>
        <p:txBody>
          <a:bodyPr lIns="90000" tIns="263016" rIns="90000" bIns="46800"/>
          <a:lstStyle/>
          <a:p>
            <a:pPr marL="336550" indent="-336550" defTabSz="457200">
              <a:spcBef>
                <a:spcPts val="1100"/>
              </a:spcBef>
              <a:tabLst>
                <a:tab pos="336550" algn="l"/>
                <a:tab pos="449263" algn="l"/>
                <a:tab pos="906463" algn="l"/>
                <a:tab pos="1363663" algn="l"/>
                <a:tab pos="1820863" algn="l"/>
                <a:tab pos="2278063" algn="l"/>
                <a:tab pos="2735263" algn="l"/>
                <a:tab pos="3192463" algn="l"/>
                <a:tab pos="3649663" algn="l"/>
                <a:tab pos="4106863" algn="l"/>
                <a:tab pos="4564063" algn="l"/>
                <a:tab pos="5021263" algn="l"/>
                <a:tab pos="5478463" algn="l"/>
                <a:tab pos="5935663" algn="l"/>
                <a:tab pos="6392863" algn="l"/>
                <a:tab pos="6850063" algn="l"/>
                <a:tab pos="7307263" algn="l"/>
                <a:tab pos="7764463" algn="l"/>
                <a:tab pos="8221663" algn="l"/>
                <a:tab pos="8678863" algn="l"/>
                <a:tab pos="9136063" algn="l"/>
              </a:tabLst>
            </a:pPr>
            <a:r>
              <a:rPr lang="en-US" sz="4400" i="1" smtClean="0">
                <a:solidFill>
                  <a:schemeClr val="bg1"/>
                </a:solidFill>
                <a:ea typeface="ＭＳ Ｐゴシック" pitchFamily="34" charset="-128"/>
              </a:rPr>
              <a:t>“A man would do nothing if he waited until he could do it so well that no one could find fault.”</a:t>
            </a:r>
            <a:r>
              <a:rPr lang="en-US" sz="2400" i="1" smtClean="0">
                <a:solidFill>
                  <a:schemeClr val="bg1"/>
                </a:solidFill>
                <a:ea typeface="ＭＳ Ｐゴシック" pitchFamily="34" charset="-128"/>
              </a:rPr>
              <a:t>Cardinal John Henry Newman</a:t>
            </a:r>
          </a:p>
        </p:txBody>
      </p:sp>
      <p:pic>
        <p:nvPicPr>
          <p:cNvPr id="28676" name="Picture 2"/>
          <p:cNvPicPr>
            <a:picLocks noChangeAspect="1" noChangeArrowheads="1"/>
          </p:cNvPicPr>
          <p:nvPr/>
        </p:nvPicPr>
        <p:blipFill>
          <a:blip r:embed="rId3" cstate="print"/>
          <a:srcRect/>
          <a:stretch>
            <a:fillRect/>
          </a:stretch>
        </p:blipFill>
        <p:spPr bwMode="auto">
          <a:xfrm>
            <a:off x="468313" y="2362200"/>
            <a:ext cx="2884487" cy="3787775"/>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GB" smtClean="0">
                <a:solidFill>
                  <a:schemeClr val="bg1"/>
                </a:solidFill>
                <a:ea typeface="ＭＳ Ｐゴシック" pitchFamily="34" charset="-128"/>
              </a:rPr>
              <a:t>John Henry Newman</a:t>
            </a:r>
          </a:p>
        </p:txBody>
      </p:sp>
      <p:sp>
        <p:nvSpPr>
          <p:cNvPr id="29699" name="Rectangle 3"/>
          <p:cNvSpPr>
            <a:spLocks noGrp="1" noChangeArrowheads="1"/>
          </p:cNvSpPr>
          <p:nvPr>
            <p:ph type="body" idx="1"/>
          </p:nvPr>
        </p:nvSpPr>
        <p:spPr>
          <a:xfrm>
            <a:off x="468313" y="1268413"/>
            <a:ext cx="8229600" cy="4525962"/>
          </a:xfrm>
        </p:spPr>
        <p:txBody>
          <a:bodyPr/>
          <a:lstStyle/>
          <a:p>
            <a:r>
              <a:rPr lang="en-GB" i="1" smtClean="0">
                <a:solidFill>
                  <a:schemeClr val="bg1"/>
                </a:solidFill>
                <a:ea typeface="ＭＳ Ｐゴシック" pitchFamily="34" charset="-128"/>
              </a:rPr>
              <a:t>“We are not born for ourselves , but for our kind, for our neighbours, for our country: it is but selfishness, indolence, a perverse fastidiousness, an unmanliness, and no virtue or praise, to bury our talent in a napkin”</a:t>
            </a:r>
            <a:r>
              <a:rPr lang="en-GB" smtClean="0">
                <a:solidFill>
                  <a:schemeClr val="bg1"/>
                </a:solidFill>
                <a:ea typeface="ＭＳ Ｐゴシック" pitchFamily="34" charset="-128"/>
              </a:rPr>
              <a:t> </a:t>
            </a:r>
          </a:p>
        </p:txBody>
      </p:sp>
      <p:pic>
        <p:nvPicPr>
          <p:cNvPr id="29700" name="Picture 4" descr="cardinalnewman"/>
          <p:cNvPicPr>
            <a:picLocks noChangeAspect="1" noChangeArrowheads="1"/>
          </p:cNvPicPr>
          <p:nvPr/>
        </p:nvPicPr>
        <p:blipFill>
          <a:blip r:embed="rId2" cstate="print"/>
          <a:srcRect/>
          <a:stretch>
            <a:fillRect/>
          </a:stretch>
        </p:blipFill>
        <p:spPr bwMode="auto">
          <a:xfrm>
            <a:off x="4859338" y="3860800"/>
            <a:ext cx="3744912" cy="2809875"/>
          </a:xfrm>
          <a:prstGeom prst="rect">
            <a:avLst/>
          </a:prstGeom>
          <a:noFill/>
          <a:ln w="9525">
            <a:noFill/>
            <a:miter lim="800000"/>
            <a:headEnd/>
            <a:tailEnd/>
          </a:ln>
        </p:spPr>
      </p:pic>
    </p:spTree>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533400" y="990600"/>
            <a:ext cx="8229600" cy="1143000"/>
          </a:xfrm>
        </p:spPr>
        <p:txBody>
          <a:bodyPr>
            <a:scene3d>
              <a:camera prst="orthographicFront"/>
              <a:lightRig rig="threePt" dir="t"/>
            </a:scene3d>
            <a:sp3d extrusionH="57150">
              <a:bevelT w="38100" h="38100"/>
            </a:sp3d>
          </a:bodyPr>
          <a:lstStyle/>
          <a:p>
            <a:r>
              <a:rPr lang="en-GB" i="1" dirty="0" smtClean="0">
                <a:solidFill>
                  <a:schemeClr val="bg1"/>
                </a:solidFill>
                <a:ea typeface="ＭＳ Ｐゴシック" pitchFamily="34" charset="-128"/>
              </a:rPr>
              <a:t>“for just such a time as this” </a:t>
            </a:r>
            <a:r>
              <a:rPr lang="en-GB" dirty="0" smtClean="0">
                <a:solidFill>
                  <a:schemeClr val="bg1"/>
                </a:solidFill>
                <a:ea typeface="ＭＳ Ｐゴシック" pitchFamily="34" charset="-128"/>
              </a:rPr>
              <a:t>– the Book of Esther (4:14)</a:t>
            </a:r>
          </a:p>
        </p:txBody>
      </p:sp>
      <p:pic>
        <p:nvPicPr>
          <p:cNvPr id="4099" name="Picture 2" descr="http://2.bp.blogspot.com/-R_a5xRJ3eXE/Tk1TALrimMI/AAAAAAAAAxA/tgchK87jWHM/s1600/h4_5s.jpg"/>
          <p:cNvPicPr>
            <a:picLocks noChangeAspect="1" noChangeArrowheads="1"/>
          </p:cNvPicPr>
          <p:nvPr/>
        </p:nvPicPr>
        <p:blipFill>
          <a:blip r:embed="rId2" cstate="print"/>
          <a:srcRect/>
          <a:stretch>
            <a:fillRect/>
          </a:stretch>
        </p:blipFill>
        <p:spPr bwMode="auto">
          <a:xfrm>
            <a:off x="1981200" y="2819400"/>
            <a:ext cx="5953125" cy="3352800"/>
          </a:xfrm>
          <a:prstGeom prst="rect">
            <a:avLst/>
          </a:prstGeom>
          <a:noFill/>
          <a:ln w="9525">
            <a:noFill/>
            <a:miter lim="800000"/>
            <a:headEnd/>
            <a:tailEnd/>
          </a:ln>
          <a:effectLst>
            <a:softEdge rad="317500"/>
          </a:effectLst>
        </p:spPr>
      </p:pic>
    </p:spTree>
  </p:cSld>
  <p:clrMapOvr>
    <a:masterClrMapping/>
  </p:clrMapOvr>
  <p:transition spd="slow">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GB" smtClean="0">
                <a:solidFill>
                  <a:schemeClr val="bg1"/>
                </a:solidFill>
                <a:ea typeface="ＭＳ Ｐゴシック" pitchFamily="34" charset="-128"/>
              </a:rPr>
              <a:t>Don’t delay. Don’t prevaricate. Carpe Diem – seize the day</a:t>
            </a:r>
            <a:r>
              <a:rPr lang="en-GB" smtClean="0">
                <a:ea typeface="ＭＳ Ｐゴシック" pitchFamily="34" charset="-128"/>
              </a:rPr>
              <a:t>.</a:t>
            </a:r>
          </a:p>
        </p:txBody>
      </p:sp>
      <p:pic>
        <p:nvPicPr>
          <p:cNvPr id="31747" name="Picture 2" descr="http://capasparaofacebook.com/wp-content/uploads/2012/11/Carpe-Diem.jpg"/>
          <p:cNvPicPr>
            <a:picLocks noChangeAspect="1" noChangeArrowheads="1"/>
          </p:cNvPicPr>
          <p:nvPr/>
        </p:nvPicPr>
        <p:blipFill>
          <a:blip r:embed="rId2" cstate="print"/>
          <a:srcRect/>
          <a:stretch>
            <a:fillRect/>
          </a:stretch>
        </p:blipFill>
        <p:spPr bwMode="auto">
          <a:xfrm>
            <a:off x="457200" y="1981200"/>
            <a:ext cx="8115300" cy="3000375"/>
          </a:xfrm>
          <a:prstGeom prst="rect">
            <a:avLst/>
          </a:prstGeom>
          <a:noFill/>
          <a:ln w="9525">
            <a:noFill/>
            <a:miter lim="800000"/>
            <a:headEnd/>
            <a:tailEnd/>
          </a:ln>
        </p:spPr>
      </p:pic>
    </p:spTree>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GB" smtClean="0">
                <a:solidFill>
                  <a:schemeClr val="bg1"/>
                </a:solidFill>
                <a:ea typeface="ＭＳ Ｐゴシック" pitchFamily="34" charset="-128"/>
              </a:rPr>
              <a:t>Jonathan Salt and Janusz Korczak</a:t>
            </a:r>
          </a:p>
        </p:txBody>
      </p:sp>
      <p:pic>
        <p:nvPicPr>
          <p:cNvPr id="36867" name="Picture 2" descr="http://holocausteducationresourcesdotcom.files.wordpress.com/2012/07/confessionsbutterfly1.png?w=640"/>
          <p:cNvPicPr>
            <a:picLocks noChangeAspect="1" noChangeArrowheads="1"/>
          </p:cNvPicPr>
          <p:nvPr/>
        </p:nvPicPr>
        <p:blipFill>
          <a:blip r:embed="rId2" cstate="print"/>
          <a:srcRect/>
          <a:stretch>
            <a:fillRect/>
          </a:stretch>
        </p:blipFill>
        <p:spPr bwMode="auto">
          <a:xfrm>
            <a:off x="504825" y="1676400"/>
            <a:ext cx="3457575" cy="4905375"/>
          </a:xfrm>
          <a:prstGeom prst="rect">
            <a:avLst/>
          </a:prstGeom>
          <a:noFill/>
          <a:ln w="9525">
            <a:noFill/>
            <a:miter lim="800000"/>
            <a:headEnd/>
            <a:tailEnd/>
          </a:ln>
        </p:spPr>
      </p:pic>
      <p:pic>
        <p:nvPicPr>
          <p:cNvPr id="36868" name="Picture 8" descr="http://farm3.staticflickr.com/2502/4038906614_9e5d0eb6ae_m.jpg"/>
          <p:cNvPicPr>
            <a:picLocks noChangeAspect="1" noChangeArrowheads="1"/>
          </p:cNvPicPr>
          <p:nvPr/>
        </p:nvPicPr>
        <p:blipFill>
          <a:blip r:embed="rId3" cstate="print"/>
          <a:srcRect/>
          <a:stretch>
            <a:fillRect/>
          </a:stretch>
        </p:blipFill>
        <p:spPr bwMode="auto">
          <a:xfrm>
            <a:off x="5791200" y="5029200"/>
            <a:ext cx="2286000" cy="1638300"/>
          </a:xfrm>
          <a:prstGeom prst="rect">
            <a:avLst/>
          </a:prstGeom>
          <a:noFill/>
          <a:ln w="9525">
            <a:noFill/>
            <a:miter lim="800000"/>
            <a:headEnd/>
            <a:tailEnd/>
          </a:ln>
        </p:spPr>
      </p:pic>
      <p:pic>
        <p:nvPicPr>
          <p:cNvPr id="36869" name="Picture 12" descr="http://1.bp.blogspot.com/-Ov6b6EFaoWI/UC7ozpaRzTI/AAAAAAAALNI/EDx_4GBros0/s1600/Korczak2.jpg"/>
          <p:cNvPicPr>
            <a:picLocks noChangeAspect="1" noChangeArrowheads="1"/>
          </p:cNvPicPr>
          <p:nvPr/>
        </p:nvPicPr>
        <p:blipFill>
          <a:blip r:embed="rId4" cstate="print"/>
          <a:srcRect/>
          <a:stretch>
            <a:fillRect/>
          </a:stretch>
        </p:blipFill>
        <p:spPr bwMode="auto">
          <a:xfrm>
            <a:off x="5257800" y="1828800"/>
            <a:ext cx="3257550" cy="3048000"/>
          </a:xfrm>
          <a:prstGeom prst="rect">
            <a:avLst/>
          </a:prstGeom>
          <a:noFill/>
          <a:ln w="9525">
            <a:noFill/>
            <a:miter lim="800000"/>
            <a:headEnd/>
            <a:tailEnd/>
          </a:ln>
        </p:spPr>
      </p:pic>
    </p:spTree>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GB" smtClean="0">
                <a:solidFill>
                  <a:schemeClr val="bg1"/>
                </a:solidFill>
                <a:ea typeface="ＭＳ Ｐゴシック" pitchFamily="34" charset="-128"/>
              </a:rPr>
              <a:t>Jane Arnfield and Zdenka</a:t>
            </a:r>
            <a:r>
              <a:rPr lang="en-GB" smtClean="0">
                <a:ea typeface="ＭＳ Ｐゴシック" pitchFamily="34" charset="-128"/>
              </a:rPr>
              <a:t> </a:t>
            </a:r>
            <a:r>
              <a:rPr lang="en-GB" smtClean="0">
                <a:solidFill>
                  <a:schemeClr val="bg1"/>
                </a:solidFill>
                <a:ea typeface="ＭＳ Ｐゴシック" pitchFamily="34" charset="-128"/>
              </a:rPr>
              <a:t>Fantlová: The Tin Ring</a:t>
            </a:r>
            <a:r>
              <a:rPr lang="en-GB" smtClean="0">
                <a:ea typeface="ＭＳ Ｐゴシック" pitchFamily="34" charset="-128"/>
              </a:rPr>
              <a:t>,</a:t>
            </a:r>
            <a:endParaRPr lang="en-GB" smtClean="0">
              <a:solidFill>
                <a:schemeClr val="bg1"/>
              </a:solidFill>
              <a:ea typeface="ＭＳ Ｐゴシック" pitchFamily="34" charset="-128"/>
            </a:endParaRPr>
          </a:p>
        </p:txBody>
      </p:sp>
      <p:pic>
        <p:nvPicPr>
          <p:cNvPr id="37891" name="Picture 2" descr="http://www.northumbria.ac.uk/static/images/newsimages/unimages/tinringfrontcover.jpg"/>
          <p:cNvPicPr>
            <a:picLocks noChangeAspect="1" noChangeArrowheads="1"/>
          </p:cNvPicPr>
          <p:nvPr/>
        </p:nvPicPr>
        <p:blipFill>
          <a:blip r:embed="rId2" cstate="print"/>
          <a:srcRect/>
          <a:stretch>
            <a:fillRect/>
          </a:stretch>
        </p:blipFill>
        <p:spPr bwMode="auto">
          <a:xfrm>
            <a:off x="6019800" y="2362200"/>
            <a:ext cx="1781175" cy="2857500"/>
          </a:xfrm>
          <a:prstGeom prst="rect">
            <a:avLst/>
          </a:prstGeom>
          <a:noFill/>
          <a:ln w="9525">
            <a:noFill/>
            <a:miter lim="800000"/>
            <a:headEnd/>
            <a:tailEnd/>
          </a:ln>
        </p:spPr>
      </p:pic>
      <p:pic>
        <p:nvPicPr>
          <p:cNvPr id="37892" name="Picture 4" descr="http://www.scena.cz/fota/db/cas1r1130512.jpg"/>
          <p:cNvPicPr>
            <a:picLocks noChangeAspect="1" noChangeArrowheads="1"/>
          </p:cNvPicPr>
          <p:nvPr/>
        </p:nvPicPr>
        <p:blipFill>
          <a:blip r:embed="rId3" cstate="print"/>
          <a:srcRect/>
          <a:stretch>
            <a:fillRect/>
          </a:stretch>
        </p:blipFill>
        <p:spPr bwMode="auto">
          <a:xfrm>
            <a:off x="609600" y="2286000"/>
            <a:ext cx="4876800" cy="3009900"/>
          </a:xfrm>
          <a:prstGeom prst="rect">
            <a:avLst/>
          </a:prstGeom>
          <a:noFill/>
          <a:ln w="9525">
            <a:noFill/>
            <a:miter lim="800000"/>
            <a:headEnd/>
            <a:tailEnd/>
          </a:ln>
        </p:spPr>
      </p:pic>
    </p:spTree>
  </p:cSld>
  <p:clrMapOvr>
    <a:masterClrMapping/>
  </p:clrMapOvr>
  <p:transition spd="slow">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274638"/>
            <a:ext cx="8229600" cy="2849562"/>
          </a:xfrm>
        </p:spPr>
        <p:txBody>
          <a:bodyPr/>
          <a:lstStyle/>
          <a:p>
            <a:r>
              <a:rPr lang="en-GB" sz="2800" i="1" smtClean="0">
                <a:solidFill>
                  <a:schemeClr val="bg1"/>
                </a:solidFill>
                <a:ea typeface="ＭＳ Ｐゴシック" pitchFamily="34" charset="-128"/>
              </a:rPr>
              <a:t/>
            </a:r>
            <a:br>
              <a:rPr lang="en-GB" sz="2800" i="1" smtClean="0">
                <a:solidFill>
                  <a:schemeClr val="bg1"/>
                </a:solidFill>
                <a:ea typeface="ＭＳ Ｐゴシック" pitchFamily="34" charset="-128"/>
              </a:rPr>
            </a:br>
            <a:r>
              <a:rPr lang="en-GB" sz="2800" i="1" smtClean="0">
                <a:solidFill>
                  <a:schemeClr val="bg1"/>
                </a:solidFill>
                <a:ea typeface="ＭＳ Ｐゴシック" pitchFamily="34" charset="-128"/>
              </a:rPr>
              <a:t/>
            </a:r>
            <a:br>
              <a:rPr lang="en-GB" sz="2800" i="1" smtClean="0">
                <a:solidFill>
                  <a:schemeClr val="bg1"/>
                </a:solidFill>
                <a:ea typeface="ＭＳ Ｐゴシック" pitchFamily="34" charset="-128"/>
              </a:rPr>
            </a:br>
            <a:r>
              <a:rPr lang="en-GB" sz="2800" i="1" smtClean="0">
                <a:solidFill>
                  <a:schemeClr val="bg1"/>
                </a:solidFill>
                <a:ea typeface="ＭＳ Ｐゴシック" pitchFamily="34" charset="-128"/>
              </a:rPr>
              <a:t/>
            </a:r>
            <a:br>
              <a:rPr lang="en-GB" sz="2800" i="1" smtClean="0">
                <a:solidFill>
                  <a:schemeClr val="bg1"/>
                </a:solidFill>
                <a:ea typeface="ＭＳ Ｐゴシック" pitchFamily="34" charset="-128"/>
              </a:rPr>
            </a:br>
            <a:r>
              <a:rPr lang="en-GB" sz="2800" i="1" smtClean="0">
                <a:solidFill>
                  <a:schemeClr val="bg1"/>
                </a:solidFill>
                <a:ea typeface="ＭＳ Ｐゴシック" pitchFamily="34" charset="-128"/>
              </a:rPr>
              <a:t/>
            </a:r>
            <a:br>
              <a:rPr lang="en-GB" sz="2800" i="1" smtClean="0">
                <a:solidFill>
                  <a:schemeClr val="bg1"/>
                </a:solidFill>
                <a:ea typeface="ＭＳ Ｐゴシック" pitchFamily="34" charset="-128"/>
              </a:rPr>
            </a:br>
            <a:r>
              <a:rPr lang="en-GB" sz="2800" i="1" smtClean="0">
                <a:solidFill>
                  <a:schemeClr val="bg1"/>
                </a:solidFill>
                <a:ea typeface="ＭＳ Ｐゴシック" pitchFamily="34" charset="-128"/>
              </a:rPr>
              <a:t/>
            </a:r>
            <a:br>
              <a:rPr lang="en-GB" sz="2800" i="1" smtClean="0">
                <a:solidFill>
                  <a:schemeClr val="bg1"/>
                </a:solidFill>
                <a:ea typeface="ＭＳ Ｐゴシック" pitchFamily="34" charset="-128"/>
              </a:rPr>
            </a:br>
            <a:r>
              <a:rPr lang="en-GB" sz="2800" i="1" smtClean="0">
                <a:solidFill>
                  <a:schemeClr val="bg1"/>
                </a:solidFill>
                <a:ea typeface="ＭＳ Ｐゴシック" pitchFamily="34" charset="-128"/>
              </a:rPr>
              <a:t/>
            </a:r>
            <a:br>
              <a:rPr lang="en-GB" sz="2800" i="1" smtClean="0">
                <a:solidFill>
                  <a:schemeClr val="bg1"/>
                </a:solidFill>
                <a:ea typeface="ＭＳ Ｐゴシック" pitchFamily="34" charset="-128"/>
              </a:rPr>
            </a:br>
            <a:r>
              <a:rPr lang="en-GB" sz="2800" i="1" smtClean="0">
                <a:solidFill>
                  <a:schemeClr val="bg1"/>
                </a:solidFill>
                <a:ea typeface="ＭＳ Ｐゴシック" pitchFamily="34" charset="-128"/>
              </a:rPr>
              <a:t/>
            </a:r>
            <a:br>
              <a:rPr lang="en-GB" sz="2800" i="1" smtClean="0">
                <a:solidFill>
                  <a:schemeClr val="bg1"/>
                </a:solidFill>
                <a:ea typeface="ＭＳ Ｐゴシック" pitchFamily="34" charset="-128"/>
              </a:rPr>
            </a:br>
            <a:r>
              <a:rPr lang="en-GB" sz="2800" i="1" smtClean="0">
                <a:solidFill>
                  <a:schemeClr val="bg1"/>
                </a:solidFill>
                <a:ea typeface="ＭＳ Ｐゴシック" pitchFamily="34" charset="-128"/>
              </a:rPr>
              <a:t/>
            </a:r>
            <a:br>
              <a:rPr lang="en-GB" sz="2800" i="1" smtClean="0">
                <a:solidFill>
                  <a:schemeClr val="bg1"/>
                </a:solidFill>
                <a:ea typeface="ＭＳ Ｐゴシック" pitchFamily="34" charset="-128"/>
              </a:rPr>
            </a:br>
            <a:r>
              <a:rPr lang="en-GB" sz="2800" i="1" smtClean="0">
                <a:solidFill>
                  <a:schemeClr val="bg1"/>
                </a:solidFill>
                <a:ea typeface="ＭＳ Ｐゴシック" pitchFamily="34" charset="-128"/>
              </a:rPr>
              <a:t/>
            </a:r>
            <a:br>
              <a:rPr lang="en-GB" sz="2800" i="1" smtClean="0">
                <a:solidFill>
                  <a:schemeClr val="bg1"/>
                </a:solidFill>
                <a:ea typeface="ＭＳ Ｐゴシック" pitchFamily="34" charset="-128"/>
              </a:rPr>
            </a:br>
            <a:r>
              <a:rPr lang="en-GB" sz="2800" i="1" smtClean="0">
                <a:solidFill>
                  <a:schemeClr val="bg1"/>
                </a:solidFill>
                <a:ea typeface="ＭＳ Ｐゴシック" pitchFamily="34" charset="-128"/>
              </a:rPr>
              <a:t>“My Lord, our king, the only one,</a:t>
            </a: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i="1" smtClean="0">
                <a:solidFill>
                  <a:schemeClr val="bg1"/>
                </a:solidFill>
                <a:ea typeface="ＭＳ Ｐゴシック" pitchFamily="34" charset="-128"/>
              </a:rPr>
              <a:t>Come to my help, for I am alone</a:t>
            </a: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i="1" smtClean="0">
                <a:solidFill>
                  <a:schemeClr val="bg1"/>
                </a:solidFill>
                <a:ea typeface="ＭＳ Ｐゴシック" pitchFamily="34" charset="-128"/>
              </a:rPr>
              <a:t>And have no helper but you</a:t>
            </a: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i="1" smtClean="0">
                <a:solidFill>
                  <a:schemeClr val="bg1"/>
                </a:solidFill>
                <a:ea typeface="ＭＳ Ｐゴシック" pitchFamily="34" charset="-128"/>
              </a:rPr>
              <a:t>And am about to take my life in  my hands.</a:t>
            </a: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i="1" smtClean="0">
                <a:solidFill>
                  <a:schemeClr val="bg1"/>
                </a:solidFill>
                <a:ea typeface="ＭＳ Ｐゴシック" pitchFamily="34" charset="-128"/>
              </a:rPr>
              <a:t>“I have been taught from my earliest years, in the bosom of my family,</a:t>
            </a: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i="1" smtClean="0">
                <a:solidFill>
                  <a:schemeClr val="bg1"/>
                </a:solidFill>
                <a:ea typeface="ＭＳ Ｐゴシック" pitchFamily="34" charset="-128"/>
              </a:rPr>
              <a:t>that you, O Lord, chose</a:t>
            </a: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i="1" smtClean="0">
                <a:solidFill>
                  <a:schemeClr val="bg1"/>
                </a:solidFill>
                <a:ea typeface="ＭＳ Ｐゴシック" pitchFamily="34" charset="-128"/>
              </a:rPr>
              <a:t>Israel out of all the nations;</a:t>
            </a: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i="1" smtClean="0">
                <a:solidFill>
                  <a:schemeClr val="bg1"/>
                </a:solidFill>
                <a:ea typeface="ＭＳ Ｐゴシック" pitchFamily="34" charset="-128"/>
              </a:rPr>
              <a:t>and our ancestors out of all the people of old times</a:t>
            </a: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i="1" smtClean="0">
                <a:solidFill>
                  <a:schemeClr val="bg1"/>
                </a:solidFill>
                <a:ea typeface="ＭＳ Ｐゴシック" pitchFamily="34" charset="-128"/>
              </a:rPr>
              <a:t>to be your heritage for ever;</a:t>
            </a: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i="1" smtClean="0">
                <a:solidFill>
                  <a:schemeClr val="bg1"/>
                </a:solidFill>
                <a:ea typeface="ＭＳ Ｐゴシック" pitchFamily="34" charset="-128"/>
              </a:rPr>
              <a:t>and that you have treated them as you promised.”</a:t>
            </a: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i="1" smtClean="0">
                <a:solidFill>
                  <a:schemeClr val="bg1"/>
                </a:solidFill>
                <a:ea typeface="ＭＳ Ｐゴシック" pitchFamily="34" charset="-128"/>
              </a:rPr>
              <a:t> </a:t>
            </a:r>
            <a:r>
              <a:rPr lang="en-GB" smtClean="0">
                <a:ea typeface="ＭＳ Ｐゴシック" pitchFamily="34" charset="-128"/>
              </a:rPr>
              <a:t/>
            </a:r>
            <a:br>
              <a:rPr lang="en-GB" smtClean="0">
                <a:ea typeface="ＭＳ Ｐゴシック" pitchFamily="34" charset="-128"/>
              </a:rPr>
            </a:br>
            <a:endParaRPr lang="en-GB" smtClean="0">
              <a:ea typeface="ＭＳ Ｐゴシック" pitchFamily="34" charset="-128"/>
            </a:endParaRPr>
          </a:p>
        </p:txBody>
      </p:sp>
    </p:spTree>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3"/>
          <p:cNvSpPr>
            <a:spLocks noGrp="1"/>
          </p:cNvSpPr>
          <p:nvPr>
            <p:ph type="title"/>
          </p:nvPr>
        </p:nvSpPr>
        <p:spPr>
          <a:xfrm>
            <a:off x="457200" y="274638"/>
            <a:ext cx="8229600" cy="5211762"/>
          </a:xfrm>
        </p:spPr>
        <p:txBody>
          <a:bodyPr/>
          <a:lstStyle/>
          <a:p>
            <a:r>
              <a:rPr lang="en-GB" sz="2800" i="1" smtClean="0">
                <a:solidFill>
                  <a:schemeClr val="bg1"/>
                </a:solidFill>
                <a:ea typeface="ＭＳ Ｐゴシック" pitchFamily="34" charset="-128"/>
              </a:rPr>
              <a:t>“As for me, give me courage,</a:t>
            </a: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i="1" smtClean="0">
                <a:solidFill>
                  <a:schemeClr val="bg1"/>
                </a:solidFill>
                <a:ea typeface="ＭＳ Ｐゴシック" pitchFamily="34" charset="-128"/>
              </a:rPr>
              <a:t>King of gods and master of all power.</a:t>
            </a: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i="1" smtClean="0">
                <a:solidFill>
                  <a:schemeClr val="bg1"/>
                </a:solidFill>
                <a:ea typeface="ＭＳ Ｐゴシック" pitchFamily="34" charset="-128"/>
              </a:rPr>
              <a:t>Put persuasive words into my mouth</a:t>
            </a: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i="1" smtClean="0">
                <a:solidFill>
                  <a:schemeClr val="bg1"/>
                </a:solidFill>
                <a:ea typeface="ＭＳ Ｐゴシック" pitchFamily="34" charset="-128"/>
              </a:rPr>
              <a:t>When I</a:t>
            </a:r>
            <a:r>
              <a:rPr lang="en-GB" i="1" smtClean="0">
                <a:solidFill>
                  <a:schemeClr val="bg1"/>
                </a:solidFill>
                <a:ea typeface="ＭＳ Ｐゴシック" pitchFamily="34" charset="-128"/>
              </a:rPr>
              <a:t> </a:t>
            </a:r>
            <a:r>
              <a:rPr lang="en-GB" sz="2800" i="1" smtClean="0">
                <a:solidFill>
                  <a:schemeClr val="bg1"/>
                </a:solidFill>
                <a:ea typeface="ＭＳ Ｐゴシック" pitchFamily="34" charset="-128"/>
              </a:rPr>
              <a:t>face the  lion;</a:t>
            </a: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i="1" smtClean="0">
                <a:solidFill>
                  <a:schemeClr val="bg1"/>
                </a:solidFill>
                <a:ea typeface="ＭＳ Ｐゴシック" pitchFamily="34" charset="-128"/>
              </a:rPr>
              <a:t>Change his feelings into hatred for our enemy,</a:t>
            </a: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i="1" smtClean="0">
                <a:solidFill>
                  <a:schemeClr val="bg1"/>
                </a:solidFill>
                <a:ea typeface="ＭＳ Ｐゴシック" pitchFamily="34" charset="-128"/>
              </a:rPr>
              <a:t>That the latter and all like him may be brought to their end….</a:t>
            </a:r>
            <a:br>
              <a:rPr lang="en-GB" sz="2800" i="1" smtClean="0">
                <a:solidFill>
                  <a:schemeClr val="bg1"/>
                </a:solidFill>
                <a:ea typeface="ＭＳ Ｐゴシック" pitchFamily="34" charset="-128"/>
              </a:rPr>
            </a:br>
            <a:r>
              <a:rPr lang="en-GB" sz="2800" i="1" smtClean="0">
                <a:solidFill>
                  <a:schemeClr val="bg1"/>
                </a:solidFill>
                <a:ea typeface="ＭＳ Ｐゴシック" pitchFamily="34" charset="-128"/>
              </a:rPr>
              <a:t/>
            </a:r>
            <a:br>
              <a:rPr lang="en-GB" sz="2800" i="1" smtClean="0">
                <a:solidFill>
                  <a:schemeClr val="bg1"/>
                </a:solidFill>
                <a:ea typeface="ＭＳ Ｐゴシック" pitchFamily="34" charset="-128"/>
              </a:rPr>
            </a:br>
            <a:r>
              <a:rPr lang="en-GB" sz="2800" i="1" smtClean="0">
                <a:solidFill>
                  <a:schemeClr val="bg1"/>
                </a:solidFill>
                <a:ea typeface="ＭＳ Ｐゴシック" pitchFamily="34" charset="-128"/>
              </a:rPr>
              <a:t>… O God, whose strength prevails over all,</a:t>
            </a: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i="1" smtClean="0">
                <a:solidFill>
                  <a:schemeClr val="bg1"/>
                </a:solidFill>
                <a:ea typeface="ＭＳ Ｐゴシック" pitchFamily="34" charset="-128"/>
              </a:rPr>
              <a:t>listen to the voice of the desperate,</a:t>
            </a: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i="1" smtClean="0">
                <a:solidFill>
                  <a:schemeClr val="bg1"/>
                </a:solidFill>
                <a:ea typeface="ＭＳ Ｐゴシック" pitchFamily="34" charset="-128"/>
              </a:rPr>
              <a:t>save us from the hand of the wicked,</a:t>
            </a: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i="1" smtClean="0">
                <a:solidFill>
                  <a:schemeClr val="bg1"/>
                </a:solidFill>
                <a:ea typeface="ＭＳ Ｐゴシック" pitchFamily="34" charset="-128"/>
              </a:rPr>
              <a:t>and free me from my fear.”  </a:t>
            </a: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endParaRPr lang="en-GB" sz="2800" smtClean="0">
              <a:solidFill>
                <a:schemeClr val="bg1"/>
              </a:solidFill>
              <a:ea typeface="ＭＳ Ｐゴシック" pitchFamily="34" charset="-128"/>
            </a:endParaRPr>
          </a:p>
        </p:txBody>
      </p:sp>
    </p:spTree>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2590800" y="2057400"/>
            <a:ext cx="6172200" cy="3276600"/>
          </a:xfrm>
        </p:spPr>
        <p:txBody>
          <a:bodyPr/>
          <a:lstStyle/>
          <a:p>
            <a:r>
              <a:rPr lang="en-GB" i="1" dirty="0" smtClean="0">
                <a:solidFill>
                  <a:schemeClr val="bg1"/>
                </a:solidFill>
                <a:ea typeface="ＭＳ Ｐゴシック" pitchFamily="34" charset="-128"/>
              </a:rPr>
              <a:t>Never forget the power of prayer. When we simply rely on our own strength we are lost. </a:t>
            </a:r>
            <a:br>
              <a:rPr lang="en-GB" i="1" dirty="0" smtClean="0">
                <a:solidFill>
                  <a:schemeClr val="bg1"/>
                </a:solidFill>
                <a:ea typeface="ＭＳ Ｐゴシック" pitchFamily="34" charset="-128"/>
              </a:rPr>
            </a:br>
            <a:r>
              <a:rPr lang="en-GB" i="1" dirty="0" smtClean="0">
                <a:solidFill>
                  <a:schemeClr val="bg1"/>
                </a:solidFill>
                <a:ea typeface="ＭＳ Ｐゴシック" pitchFamily="34" charset="-128"/>
              </a:rPr>
              <a:t/>
            </a:r>
            <a:br>
              <a:rPr lang="en-GB" i="1" dirty="0" smtClean="0">
                <a:solidFill>
                  <a:schemeClr val="bg1"/>
                </a:solidFill>
                <a:ea typeface="ＭＳ Ｐゴシック" pitchFamily="34" charset="-128"/>
              </a:rPr>
            </a:br>
            <a:r>
              <a:rPr lang="en-GB" i="1" dirty="0" smtClean="0">
                <a:solidFill>
                  <a:schemeClr val="bg1"/>
                </a:solidFill>
                <a:ea typeface="ＭＳ Ｐゴシック" pitchFamily="34" charset="-128"/>
              </a:rPr>
              <a:t>“More</a:t>
            </a:r>
            <a:r>
              <a:rPr lang="en-GB" i="1" dirty="0" smtClean="0">
                <a:ea typeface="ＭＳ Ｐゴシック" pitchFamily="34" charset="-128"/>
              </a:rPr>
              <a:t> </a:t>
            </a:r>
            <a:r>
              <a:rPr lang="en-GB" i="1" dirty="0" smtClean="0">
                <a:solidFill>
                  <a:schemeClr val="bg1"/>
                </a:solidFill>
                <a:ea typeface="ＭＳ Ｐゴシック" pitchFamily="34" charset="-128"/>
              </a:rPr>
              <a:t>things are wrought by prayer than this world ever dreams of ” - Tennyson</a:t>
            </a:r>
            <a:r>
              <a:rPr lang="en-GB" dirty="0" smtClean="0">
                <a:solidFill>
                  <a:schemeClr val="bg1"/>
                </a:solidFill>
                <a:ea typeface="ＭＳ Ｐゴシック" pitchFamily="34" charset="-128"/>
              </a:rPr>
              <a:t/>
            </a:r>
            <a:br>
              <a:rPr lang="en-GB" dirty="0" smtClean="0">
                <a:solidFill>
                  <a:schemeClr val="bg1"/>
                </a:solidFill>
                <a:ea typeface="ＭＳ Ｐゴシック" pitchFamily="34" charset="-128"/>
              </a:rPr>
            </a:br>
            <a:endParaRPr lang="en-GB" dirty="0" smtClean="0">
              <a:solidFill>
                <a:schemeClr val="bg1"/>
              </a:solidFill>
              <a:ea typeface="ＭＳ Ｐゴシック" pitchFamily="34" charset="-128"/>
            </a:endParaRPr>
          </a:p>
        </p:txBody>
      </p:sp>
      <p:pic>
        <p:nvPicPr>
          <p:cNvPr id="41987" name="Picture 2" descr="http://mural.uv.es/pavae/tennysonpic.jpg"/>
          <p:cNvPicPr>
            <a:picLocks noChangeAspect="1" noChangeArrowheads="1"/>
          </p:cNvPicPr>
          <p:nvPr/>
        </p:nvPicPr>
        <p:blipFill>
          <a:blip r:embed="rId2" cstate="print"/>
          <a:srcRect/>
          <a:stretch>
            <a:fillRect/>
          </a:stretch>
        </p:blipFill>
        <p:spPr bwMode="auto">
          <a:xfrm>
            <a:off x="381000" y="304800"/>
            <a:ext cx="2381250" cy="3267075"/>
          </a:xfrm>
          <a:prstGeom prst="rect">
            <a:avLst/>
          </a:prstGeom>
          <a:noFill/>
          <a:ln w="9525">
            <a:noFill/>
            <a:miter lim="800000"/>
            <a:headEnd/>
            <a:tailEnd/>
          </a:ln>
        </p:spPr>
      </p:pic>
    </p:spTree>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smtClean="0">
                <a:solidFill>
                  <a:schemeClr val="bg1"/>
                </a:solidFill>
                <a:ea typeface="ＭＳ Ｐゴシック" pitchFamily="34" charset="-128"/>
              </a:rPr>
              <a:t>When Churchill announced that “</a:t>
            </a:r>
            <a:r>
              <a:rPr lang="en-GB" sz="2800" i="1" smtClean="0">
                <a:solidFill>
                  <a:schemeClr val="bg1"/>
                </a:solidFill>
                <a:ea typeface="ＭＳ Ｐゴシック" pitchFamily="34" charset="-128"/>
              </a:rPr>
              <a:t>the Battle of France is over. I expect that the Battle of Britain is about to begin. The British army is encircled and our troops are proceeding to its annihilation’.</a:t>
            </a:r>
            <a:br>
              <a:rPr lang="en-GB" sz="2800" i="1" smtClean="0">
                <a:solidFill>
                  <a:schemeClr val="bg1"/>
                </a:solidFill>
                <a:ea typeface="ＭＳ Ｐゴシック" pitchFamily="34" charset="-128"/>
              </a:rPr>
            </a:br>
            <a:r>
              <a:rPr lang="en-GB" sz="2800" smtClean="0">
                <a:solidFill>
                  <a:schemeClr val="bg1"/>
                </a:solidFill>
                <a:ea typeface="ＭＳ Ｐゴシック" pitchFamily="34" charset="-128"/>
              </a:rPr>
              <a:t> </a:t>
            </a:r>
            <a:br>
              <a:rPr lang="en-GB" sz="2800" smtClean="0">
                <a:solidFill>
                  <a:schemeClr val="bg1"/>
                </a:solidFill>
                <a:ea typeface="ＭＳ Ｐゴシック" pitchFamily="34" charset="-128"/>
              </a:rPr>
            </a:br>
            <a:endParaRPr lang="en-GB" sz="2800" smtClean="0">
              <a:solidFill>
                <a:schemeClr val="bg1"/>
              </a:solidFill>
              <a:ea typeface="ＭＳ Ｐゴシック" pitchFamily="34" charset="-128"/>
            </a:endParaRPr>
          </a:p>
        </p:txBody>
      </p:sp>
      <p:pic>
        <p:nvPicPr>
          <p:cNvPr id="43011" name="Picture 2" descr="http://content.artofmanliness.com/uploads/2008/07/wscparl.jpg"/>
          <p:cNvPicPr>
            <a:picLocks noChangeAspect="1" noChangeArrowheads="1"/>
          </p:cNvPicPr>
          <p:nvPr/>
        </p:nvPicPr>
        <p:blipFill>
          <a:blip r:embed="rId2" cstate="print"/>
          <a:srcRect/>
          <a:stretch>
            <a:fillRect/>
          </a:stretch>
        </p:blipFill>
        <p:spPr bwMode="auto">
          <a:xfrm>
            <a:off x="2195513" y="3581400"/>
            <a:ext cx="4940300" cy="2743200"/>
          </a:xfrm>
          <a:prstGeom prst="rect">
            <a:avLst/>
          </a:prstGeom>
          <a:noFill/>
          <a:ln w="9525">
            <a:noFill/>
            <a:miter lim="800000"/>
            <a:headEnd/>
            <a:tailEnd/>
          </a:ln>
        </p:spPr>
      </p:pic>
    </p:spTree>
  </p:cSld>
  <p:clrMapOvr>
    <a:masterClrMapping/>
  </p:clrMapOvr>
  <p:transition spd="slow">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57200" y="268288"/>
            <a:ext cx="8229600" cy="5321300"/>
          </a:xfrm>
        </p:spPr>
        <p:txBody>
          <a:bodyPr/>
          <a:lstStyle/>
          <a:p>
            <a:r>
              <a:rPr lang="en-GB" sz="3200" i="1" smtClean="0">
                <a:solidFill>
                  <a:schemeClr val="bg1"/>
                </a:solidFill>
                <a:ea typeface="ＭＳ Ｐゴシック" pitchFamily="34" charset="-128"/>
              </a:rPr>
              <a:t>‘The British army is encircled and our troops are proceeding to its annihilation’</a:t>
            </a:r>
            <a:r>
              <a:rPr lang="en-GB" sz="3200" smtClean="0">
                <a:solidFill>
                  <a:schemeClr val="bg1"/>
                </a:solidFill>
                <a:ea typeface="ＭＳ Ｐゴシック" pitchFamily="34" charset="-128"/>
              </a:rPr>
              <a:t>. </a:t>
            </a:r>
            <a:br>
              <a:rPr lang="en-GB" sz="3200" smtClean="0">
                <a:solidFill>
                  <a:schemeClr val="bg1"/>
                </a:solidFill>
                <a:ea typeface="ＭＳ Ｐゴシック" pitchFamily="34" charset="-128"/>
              </a:rPr>
            </a:br>
            <a:r>
              <a:rPr lang="en-GB" sz="3200" smtClean="0">
                <a:solidFill>
                  <a:schemeClr val="bg1"/>
                </a:solidFill>
                <a:ea typeface="ＭＳ Ｐゴシック" pitchFamily="34" charset="-128"/>
              </a:rPr>
              <a:t/>
            </a:r>
            <a:br>
              <a:rPr lang="en-GB" sz="3200" smtClean="0">
                <a:solidFill>
                  <a:schemeClr val="bg1"/>
                </a:solidFill>
                <a:ea typeface="ＭＳ Ｐゴシック" pitchFamily="34" charset="-128"/>
              </a:rPr>
            </a:br>
            <a:r>
              <a:rPr lang="en-GB" sz="3200" smtClean="0">
                <a:solidFill>
                  <a:schemeClr val="bg1"/>
                </a:solidFill>
                <a:ea typeface="ＭＳ Ｐゴシック" pitchFamily="34" charset="-128"/>
              </a:rPr>
              <a:t>On May 26</a:t>
            </a:r>
            <a:r>
              <a:rPr lang="en-GB" sz="3200" baseline="30000" smtClean="0">
                <a:solidFill>
                  <a:schemeClr val="bg1"/>
                </a:solidFill>
                <a:ea typeface="ＭＳ Ｐゴシック" pitchFamily="34" charset="-128"/>
              </a:rPr>
              <a:t>th</a:t>
            </a:r>
            <a:r>
              <a:rPr lang="en-GB" sz="3200" smtClean="0">
                <a:solidFill>
                  <a:schemeClr val="bg1"/>
                </a:solidFill>
                <a:ea typeface="ＭＳ Ｐゴシック" pitchFamily="34" charset="-128"/>
              </a:rPr>
              <a:t> 1940 King George VI called the nation to prayer and repentance</a:t>
            </a:r>
          </a:p>
        </p:txBody>
      </p:sp>
      <p:pic>
        <p:nvPicPr>
          <p:cNvPr id="44035" name="Picture 2" descr="http://global.crossrhythms.co.uk/article_images/thumb_6408.jpg"/>
          <p:cNvPicPr>
            <a:picLocks noChangeAspect="1" noChangeArrowheads="1"/>
          </p:cNvPicPr>
          <p:nvPr/>
        </p:nvPicPr>
        <p:blipFill>
          <a:blip r:embed="rId2" cstate="print"/>
          <a:srcRect/>
          <a:stretch>
            <a:fillRect/>
          </a:stretch>
        </p:blipFill>
        <p:spPr bwMode="auto">
          <a:xfrm>
            <a:off x="6875463" y="4365625"/>
            <a:ext cx="1905000" cy="2266950"/>
          </a:xfrm>
          <a:prstGeom prst="rect">
            <a:avLst/>
          </a:prstGeom>
          <a:noFill/>
          <a:ln w="9525">
            <a:noFill/>
            <a:miter lim="800000"/>
            <a:headEnd/>
            <a:tailEnd/>
          </a:ln>
        </p:spPr>
      </p:pic>
    </p:spTree>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Content Placeholder 2"/>
          <p:cNvSpPr>
            <a:spLocks noGrp="1"/>
          </p:cNvSpPr>
          <p:nvPr>
            <p:ph idx="1"/>
          </p:nvPr>
        </p:nvSpPr>
        <p:spPr>
          <a:xfrm>
            <a:off x="457200" y="609600"/>
            <a:ext cx="8229600" cy="5516563"/>
          </a:xfrm>
        </p:spPr>
        <p:txBody>
          <a:bodyPr/>
          <a:lstStyle/>
          <a:p>
            <a:r>
              <a:rPr lang="en-GB" sz="4400" b="1" u="sng" dirty="0" smtClean="0">
                <a:solidFill>
                  <a:schemeClr val="bg1"/>
                </a:solidFill>
                <a:ea typeface="ＭＳ Ｐゴシック" pitchFamily="34" charset="-128"/>
              </a:rPr>
              <a:t>3. Having considered the story of Esther and what lessons we might draw from it, what are some of the challenges </a:t>
            </a:r>
            <a:r>
              <a:rPr lang="en-GB" sz="4400" b="1" i="1" u="sng" dirty="0" smtClean="0">
                <a:solidFill>
                  <a:schemeClr val="bg1"/>
                </a:solidFill>
                <a:ea typeface="ＭＳ Ｐゴシック" pitchFamily="34" charset="-128"/>
              </a:rPr>
              <a:t>“for just such a time as this”?</a:t>
            </a:r>
            <a:endParaRPr lang="en-GB" sz="4400" dirty="0" smtClean="0">
              <a:solidFill>
                <a:schemeClr val="bg1"/>
              </a:solidFill>
              <a:ea typeface="ＭＳ Ｐゴシック" pitchFamily="34" charset="-128"/>
            </a:endParaRPr>
          </a:p>
          <a:p>
            <a:endParaRPr lang="en-GB" sz="4400" dirty="0" smtClean="0">
              <a:solidFill>
                <a:schemeClr val="bg1"/>
              </a:solidFill>
              <a:ea typeface="ＭＳ Ｐゴシック" pitchFamily="34" charset="-128"/>
            </a:endParaRPr>
          </a:p>
        </p:txBody>
      </p:sp>
    </p:spTree>
  </p:cSld>
  <p:clrMapOvr>
    <a:masterClrMapping/>
  </p:clrMapOvr>
  <p:transition spd="slow">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GB" b="1" i="1" smtClean="0">
                <a:ea typeface="ＭＳ Ｐゴシック" pitchFamily="34" charset="-128"/>
              </a:rPr>
              <a:t>The Children Test</a:t>
            </a:r>
            <a:r>
              <a:rPr lang="en-GB" smtClean="0">
                <a:ea typeface="ＭＳ Ｐゴシック" pitchFamily="34" charset="-128"/>
              </a:rPr>
              <a:t/>
            </a:r>
            <a:br>
              <a:rPr lang="en-GB" smtClean="0">
                <a:ea typeface="ＭＳ Ｐゴシック" pitchFamily="34" charset="-128"/>
              </a:rPr>
            </a:br>
            <a:endParaRPr lang="en-GB" smtClean="0">
              <a:ea typeface="ＭＳ Ｐゴシック" pitchFamily="34" charset="-128"/>
            </a:endParaRPr>
          </a:p>
        </p:txBody>
      </p:sp>
      <p:pic>
        <p:nvPicPr>
          <p:cNvPr id="68611" name="Picture 2" descr="http://cruciality.files.wordpress.com/2009/03/dietrich-bonhoeffer.jpg"/>
          <p:cNvPicPr>
            <a:picLocks noChangeAspect="1" noChangeArrowheads="1"/>
          </p:cNvPicPr>
          <p:nvPr/>
        </p:nvPicPr>
        <p:blipFill>
          <a:blip r:embed="rId2" cstate="print"/>
          <a:srcRect/>
          <a:stretch>
            <a:fillRect/>
          </a:stretch>
        </p:blipFill>
        <p:spPr bwMode="auto">
          <a:xfrm>
            <a:off x="1331913" y="981075"/>
            <a:ext cx="3962400" cy="3849688"/>
          </a:xfrm>
          <a:prstGeom prst="rect">
            <a:avLst/>
          </a:prstGeom>
          <a:noFill/>
          <a:ln w="9525">
            <a:noFill/>
            <a:miter lim="800000"/>
            <a:headEnd/>
            <a:tailEnd/>
          </a:ln>
        </p:spPr>
      </p:pic>
      <p:sp>
        <p:nvSpPr>
          <p:cNvPr id="68612" name="Rectangle 3"/>
          <p:cNvSpPr>
            <a:spLocks noChangeArrowheads="1"/>
          </p:cNvSpPr>
          <p:nvPr/>
        </p:nvSpPr>
        <p:spPr bwMode="auto">
          <a:xfrm>
            <a:off x="1331913" y="5094288"/>
            <a:ext cx="6408737" cy="1077912"/>
          </a:xfrm>
          <a:prstGeom prst="rect">
            <a:avLst/>
          </a:prstGeom>
          <a:noFill/>
          <a:ln w="9525">
            <a:noFill/>
            <a:miter lim="800000"/>
            <a:headEnd/>
            <a:tailEnd/>
          </a:ln>
        </p:spPr>
        <p:txBody>
          <a:bodyPr anchor="ctr">
            <a:spAutoFit/>
          </a:bodyPr>
          <a:lstStyle/>
          <a:p>
            <a:pPr eaLnBrk="0" hangingPunct="0"/>
            <a:r>
              <a:rPr lang="en-GB" sz="3200" i="1">
                <a:solidFill>
                  <a:schemeClr val="bg1"/>
                </a:solidFill>
                <a:cs typeface="Times New Roman" pitchFamily="18" charset="0"/>
              </a:rPr>
              <a:t>“</a:t>
            </a:r>
            <a:r>
              <a:rPr lang="en-GB" sz="3200" i="1">
                <a:solidFill>
                  <a:schemeClr val="bg1"/>
                </a:solidFill>
                <a:latin typeface="Times New Roman" pitchFamily="18" charset="0"/>
                <a:cs typeface="Times New Roman" pitchFamily="18" charset="0"/>
              </a:rPr>
              <a:t>The test of the morality of a society is what it does for its children</a:t>
            </a:r>
            <a:r>
              <a:rPr lang="en-GB" sz="3200" i="1">
                <a:solidFill>
                  <a:schemeClr val="bg1"/>
                </a:solidFill>
                <a:cs typeface="Times New Roman" pitchFamily="18" charset="0"/>
              </a:rPr>
              <a:t>”</a:t>
            </a:r>
            <a:r>
              <a:rPr lang="en-GB" sz="3200" i="1">
                <a:solidFill>
                  <a:schemeClr val="bg1"/>
                </a:solidFill>
                <a:latin typeface="Times New Roman" pitchFamily="18" charset="0"/>
                <a:cs typeface="Times New Roman" pitchFamily="18" charset="0"/>
              </a:rPr>
              <a:t> </a:t>
            </a:r>
            <a:endParaRPr lang="en-GB" sz="3200">
              <a:solidFill>
                <a:schemeClr val="bg1"/>
              </a:solidFill>
            </a:endParaRPr>
          </a:p>
        </p:txBody>
      </p:sp>
    </p:spTree>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descr="http://2.bp.blogspot.com/_csWg9PkNpwU/S7Q7z82gGII/AAAAAAAAAKM/UASlUNC4GFg/s1600/Esther(small).jpg"/>
          <p:cNvPicPr>
            <a:picLocks noChangeAspect="1" noChangeArrowheads="1"/>
          </p:cNvPicPr>
          <p:nvPr/>
        </p:nvPicPr>
        <p:blipFill>
          <a:blip r:embed="rId3" cstate="print">
            <a:lum/>
          </a:blip>
          <a:srcRect/>
          <a:stretch>
            <a:fillRect/>
          </a:stretch>
        </p:blipFill>
        <p:spPr bwMode="auto">
          <a:xfrm>
            <a:off x="5181600" y="2590800"/>
            <a:ext cx="3962400" cy="2324100"/>
          </a:xfrm>
          <a:prstGeom prst="rect">
            <a:avLst/>
          </a:prstGeom>
          <a:noFill/>
          <a:ln w="9525">
            <a:noFill/>
            <a:miter lim="800000"/>
            <a:headEnd/>
            <a:tailEnd/>
          </a:ln>
          <a:effectLst>
            <a:outerShdw blurRad="50800" dist="50800" dir="5400000" algn="ctr" rotWithShape="0">
              <a:srgbClr val="000000"/>
            </a:outerShdw>
          </a:effectLst>
          <a:scene3d>
            <a:camera prst="perspectiveContrastingLeftFacing" fov="3600000">
              <a:rot lat="303721" lon="2355593" rev="21335854"/>
            </a:camera>
            <a:lightRig rig="soft" dir="t"/>
          </a:scene3d>
          <a:sp3d>
            <a:bevelT/>
          </a:sp3d>
        </p:spPr>
      </p:pic>
      <p:sp>
        <p:nvSpPr>
          <p:cNvPr id="5122" name="Content Placeholder 2"/>
          <p:cNvSpPr>
            <a:spLocks noGrp="1"/>
          </p:cNvSpPr>
          <p:nvPr>
            <p:ph idx="1"/>
          </p:nvPr>
        </p:nvSpPr>
        <p:spPr>
          <a:xfrm>
            <a:off x="304800" y="1371600"/>
            <a:ext cx="7924800" cy="4525962"/>
          </a:xfrm>
        </p:spPr>
        <p:txBody>
          <a:bodyPr>
            <a:scene3d>
              <a:camera prst="orthographicFront"/>
              <a:lightRig rig="threePt" dir="t"/>
            </a:scene3d>
            <a:sp3d extrusionH="57150">
              <a:bevelT w="38100" h="38100"/>
            </a:sp3d>
          </a:bodyPr>
          <a:lstStyle/>
          <a:p>
            <a:r>
              <a:rPr lang="en-GB" dirty="0" smtClean="0">
                <a:solidFill>
                  <a:schemeClr val="bg1"/>
                </a:solidFill>
                <a:ea typeface="ＭＳ Ｐゴシック" pitchFamily="34" charset="-128"/>
              </a:rPr>
              <a:t>1. Firstly, to recount the story of Esther;</a:t>
            </a:r>
          </a:p>
          <a:p>
            <a:endParaRPr lang="en-GB" dirty="0" smtClean="0">
              <a:solidFill>
                <a:schemeClr val="bg1"/>
              </a:solidFill>
              <a:ea typeface="ＭＳ Ｐゴシック" pitchFamily="34" charset="-128"/>
            </a:endParaRPr>
          </a:p>
          <a:p>
            <a:r>
              <a:rPr lang="en-GB" dirty="0" smtClean="0">
                <a:solidFill>
                  <a:schemeClr val="bg1"/>
                </a:solidFill>
                <a:ea typeface="ＭＳ Ｐゴシック" pitchFamily="34" charset="-128"/>
              </a:rPr>
              <a:t>2. Secondly, to examine the </a:t>
            </a:r>
          </a:p>
          <a:p>
            <a:r>
              <a:rPr lang="en-GB" dirty="0" smtClean="0">
                <a:solidFill>
                  <a:schemeClr val="bg1"/>
                </a:solidFill>
                <a:ea typeface="ＭＳ Ｐゴシック" pitchFamily="34" charset="-128"/>
              </a:rPr>
              <a:t>lessons of the story; and </a:t>
            </a:r>
          </a:p>
          <a:p>
            <a:endParaRPr lang="en-GB" dirty="0" smtClean="0">
              <a:solidFill>
                <a:schemeClr val="bg1"/>
              </a:solidFill>
              <a:ea typeface="ＭＳ Ｐゴシック" pitchFamily="34" charset="-128"/>
            </a:endParaRPr>
          </a:p>
          <a:p>
            <a:r>
              <a:rPr lang="en-GB" dirty="0" smtClean="0">
                <a:solidFill>
                  <a:schemeClr val="bg1"/>
                </a:solidFill>
                <a:ea typeface="ＭＳ Ｐゴシック" pitchFamily="34" charset="-128"/>
              </a:rPr>
              <a:t>3. Thirdly, what are the </a:t>
            </a:r>
          </a:p>
          <a:p>
            <a:pPr>
              <a:buNone/>
            </a:pPr>
            <a:r>
              <a:rPr lang="en-GB" dirty="0" smtClean="0">
                <a:solidFill>
                  <a:schemeClr val="bg1"/>
                </a:solidFill>
                <a:ea typeface="ＭＳ Ｐゴシック" pitchFamily="34" charset="-128"/>
              </a:rPr>
              <a:t>challenges </a:t>
            </a:r>
            <a:r>
              <a:rPr lang="en-GB" i="1" dirty="0" smtClean="0">
                <a:solidFill>
                  <a:schemeClr val="bg1"/>
                </a:solidFill>
                <a:ea typeface="ＭＳ Ｐゴシック" pitchFamily="34" charset="-128"/>
              </a:rPr>
              <a:t>“for just such a time as this.”</a:t>
            </a:r>
            <a:endParaRPr lang="en-GB" dirty="0" smtClean="0">
              <a:solidFill>
                <a:schemeClr val="bg1"/>
              </a:solidFill>
              <a:ea typeface="ＭＳ Ｐゴシック" pitchFamily="34" charset="-128"/>
            </a:endParaRPr>
          </a:p>
          <a:p>
            <a:endParaRPr lang="en-GB" dirty="0" smtClean="0">
              <a:solidFill>
                <a:schemeClr val="bg1"/>
              </a:solidFill>
              <a:ea typeface="ＭＳ Ｐゴシック" pitchFamily="34" charset="-128"/>
            </a:endParaRPr>
          </a:p>
        </p:txBody>
      </p:sp>
    </p:spTree>
  </p:cSld>
  <p:clrMapOvr>
    <a:masterClrMapping/>
  </p:clrMapOvr>
  <p:transition spd="slow">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r>
              <a:rPr lang="en-GB" sz="1200" b="1">
                <a:latin typeface="Calibri" pitchFamily="34" charset="0"/>
              </a:rPr>
              <a:t>The latest abortion statistics reveal that taxpayers spent £118m on abortions in one recent year, of which £75m went to private clinics; that of 6.3 million abortions, just 143 were where a woman’s life was in danger; and that 48,000 people have had more than one abortion– some as many as eight.  There have been 42 million abortions annually throughout the world ; 115,000 every day; 600 in Britain every day; in the past 12 months there were 189,574 abortions.</a:t>
            </a:r>
            <a:endParaRPr lang="en-GB"/>
          </a:p>
        </p:txBody>
      </p:sp>
      <p:sp>
        <p:nvSpPr>
          <p:cNvPr id="78851" name="Title 3"/>
          <p:cNvSpPr>
            <a:spLocks noGrp="1"/>
          </p:cNvSpPr>
          <p:nvPr>
            <p:ph type="title"/>
          </p:nvPr>
        </p:nvSpPr>
        <p:spPr>
          <a:xfrm>
            <a:off x="457200" y="274638"/>
            <a:ext cx="8229600" cy="4068762"/>
          </a:xfrm>
        </p:spPr>
        <p:txBody>
          <a:bodyPr/>
          <a:lstStyle/>
          <a:p>
            <a:r>
              <a:rPr lang="en-GB" sz="2400" b="1" smtClean="0">
                <a:solidFill>
                  <a:schemeClr val="bg1"/>
                </a:solidFill>
                <a:ea typeface="ＭＳ Ｐゴシック" pitchFamily="34" charset="-128"/>
              </a:rPr>
              <a:t>The latest abortion statistics reveal that taxpayers spent £118m on abortions in one recent year, of which £75m went to private clinics; that of 6.3 million abortions, just 143 were where a woman’s life was in danger; and that 48,000 people have had more than one abortion– some as many as eight.  There have been 42 million abortions annually throughout the world ; 115,000 every day; 600 in Britain every day; in the past 12 months there were 189,574 abortions.</a:t>
            </a:r>
            <a:r>
              <a:rPr lang="en-GB" smtClean="0">
                <a:ea typeface="ＭＳ Ｐゴシック" pitchFamily="34" charset="-128"/>
              </a:rPr>
              <a:t/>
            </a:r>
            <a:br>
              <a:rPr lang="en-GB" smtClean="0">
                <a:ea typeface="ＭＳ Ｐゴシック" pitchFamily="34" charset="-128"/>
              </a:rPr>
            </a:br>
            <a:endParaRPr lang="en-GB" smtClean="0">
              <a:ea typeface="ＭＳ Ｐゴシック" pitchFamily="34" charset="-128"/>
            </a:endParaRPr>
          </a:p>
        </p:txBody>
      </p:sp>
      <p:sp>
        <p:nvSpPr>
          <p:cNvPr id="78852"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eaLnBrk="0" hangingPunct="0"/>
            <a:r>
              <a:rPr lang="en-GB" sz="1200" b="1">
                <a:latin typeface="Calibri" pitchFamily="34" charset="0"/>
              </a:rPr>
              <a:t>The latest abortion statistics reveal that taxpayers spent £118m on abortions in one recent year, of which £75m went to private clinics; that of 6.3 million abortions, just 143 were where a woman’s life was in danger; and that 48,000 people have had more than one abortion– some as many as eight.  There have been 42 million abortions annually throughout the world ; 115,000 every day; 600 in Britain every day; in the past 12 months there were 189,574 abortions.</a:t>
            </a:r>
            <a:endParaRPr lang="en-GB"/>
          </a:p>
        </p:txBody>
      </p:sp>
      <p:pic>
        <p:nvPicPr>
          <p:cNvPr id="6" name="Picture 8" descr="Unborn"/>
          <p:cNvPicPr>
            <a:picLocks noChangeAspect="1" noChangeArrowheads="1"/>
          </p:cNvPicPr>
          <p:nvPr/>
        </p:nvPicPr>
        <p:blipFill>
          <a:blip r:embed="rId2" cstate="print"/>
          <a:srcRect/>
          <a:stretch>
            <a:fillRect/>
          </a:stretch>
        </p:blipFill>
        <p:spPr bwMode="auto">
          <a:xfrm>
            <a:off x="4724400" y="3657600"/>
            <a:ext cx="3276600" cy="2438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smtClean="0">
                <a:solidFill>
                  <a:schemeClr val="bg1"/>
                </a:solidFill>
                <a:ea typeface="ＭＳ Ｐゴシック" pitchFamily="34" charset="-128"/>
              </a:rPr>
              <a:t>A Councillor from Cornwall was recently the centre of a row when he suggested it would be better that children with disabilities were “put down”. This is not as far-fetched or shocking as it sounds. According to Government figures, in the womb we now put down 90%of all babies with Down’s Syndrome and the law allow abortion up to birth on disabled children.</a:t>
            </a:r>
          </a:p>
        </p:txBody>
      </p:sp>
      <p:pic>
        <p:nvPicPr>
          <p:cNvPr id="45059" name="Picture 2" descr="http://lordalton.files.wordpress.com/2012/09/downs-syndrome-3.jpg?w=549"/>
          <p:cNvPicPr>
            <a:picLocks noChangeAspect="1" noChangeArrowheads="1"/>
          </p:cNvPicPr>
          <p:nvPr/>
        </p:nvPicPr>
        <p:blipFill>
          <a:blip r:embed="rId2" cstate="print"/>
          <a:srcRect/>
          <a:stretch>
            <a:fillRect/>
          </a:stretch>
        </p:blipFill>
        <p:spPr bwMode="auto">
          <a:xfrm>
            <a:off x="323850" y="4365625"/>
            <a:ext cx="2181225" cy="1590675"/>
          </a:xfrm>
          <a:prstGeom prst="rect">
            <a:avLst/>
          </a:prstGeom>
          <a:noFill/>
          <a:ln w="9525">
            <a:noFill/>
            <a:miter lim="800000"/>
            <a:headEnd/>
            <a:tailEnd/>
          </a:ln>
        </p:spPr>
      </p:pic>
      <p:pic>
        <p:nvPicPr>
          <p:cNvPr id="45060" name="Picture 2" descr="http://lordalton.files.wordpress.com/2012/09/downs-syndrome-2.jpg"/>
          <p:cNvPicPr>
            <a:picLocks noChangeAspect="1" noChangeArrowheads="1"/>
          </p:cNvPicPr>
          <p:nvPr/>
        </p:nvPicPr>
        <p:blipFill>
          <a:blip r:embed="rId3" cstate="print"/>
          <a:srcRect/>
          <a:stretch>
            <a:fillRect/>
          </a:stretch>
        </p:blipFill>
        <p:spPr bwMode="auto">
          <a:xfrm>
            <a:off x="1979613" y="4695825"/>
            <a:ext cx="2114550" cy="2162175"/>
          </a:xfrm>
          <a:prstGeom prst="rect">
            <a:avLst/>
          </a:prstGeom>
          <a:noFill/>
          <a:ln w="9525">
            <a:noFill/>
            <a:miter lim="800000"/>
            <a:headEnd/>
            <a:tailEnd/>
          </a:ln>
        </p:spPr>
      </p:pic>
      <p:pic>
        <p:nvPicPr>
          <p:cNvPr id="45061" name="Picture 4" descr="http://lordalton.files.wordpress.com/2012/09/downs-syndrome-5.jpg"/>
          <p:cNvPicPr>
            <a:picLocks noChangeAspect="1" noChangeArrowheads="1"/>
          </p:cNvPicPr>
          <p:nvPr/>
        </p:nvPicPr>
        <p:blipFill>
          <a:blip r:embed="rId4" cstate="print"/>
          <a:srcRect/>
          <a:stretch>
            <a:fillRect/>
          </a:stretch>
        </p:blipFill>
        <p:spPr bwMode="auto">
          <a:xfrm>
            <a:off x="3708400" y="4437063"/>
            <a:ext cx="1905000" cy="1943100"/>
          </a:xfrm>
          <a:prstGeom prst="rect">
            <a:avLst/>
          </a:prstGeom>
          <a:noFill/>
          <a:ln w="9525">
            <a:noFill/>
            <a:miter lim="800000"/>
            <a:headEnd/>
            <a:tailEnd/>
          </a:ln>
        </p:spPr>
      </p:pic>
      <p:pic>
        <p:nvPicPr>
          <p:cNvPr id="6" name="Picture 8" descr="Unborn"/>
          <p:cNvPicPr>
            <a:picLocks noChangeAspect="1" noChangeArrowheads="1"/>
          </p:cNvPicPr>
          <p:nvPr/>
        </p:nvPicPr>
        <p:blipFill>
          <a:blip r:embed="rId5" cstate="print"/>
          <a:srcRect/>
          <a:stretch>
            <a:fillRect/>
          </a:stretch>
        </p:blipFill>
        <p:spPr bwMode="auto">
          <a:xfrm>
            <a:off x="6120135" y="4365104"/>
            <a:ext cx="3023865" cy="249289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GB" b="1" i="1" smtClean="0">
                <a:ea typeface="ＭＳ Ｐゴシック" pitchFamily="34" charset="-128"/>
              </a:rPr>
              <a:t>The Child In The Womb</a:t>
            </a:r>
            <a:endParaRPr lang="en-GB" smtClean="0">
              <a:ea typeface="ＭＳ Ｐゴシック" pitchFamily="34" charset="-128"/>
            </a:endParaRPr>
          </a:p>
        </p:txBody>
      </p:sp>
      <p:pic>
        <p:nvPicPr>
          <p:cNvPr id="77827" name="Picture 2" descr="http://lordalton.files.wordpress.com/2012/03/424344_375523192459812_238655296146603_1398492_2059826037_n.jpg?w=549&amp;h=549"/>
          <p:cNvPicPr>
            <a:picLocks noChangeAspect="1" noChangeArrowheads="1"/>
          </p:cNvPicPr>
          <p:nvPr/>
        </p:nvPicPr>
        <p:blipFill>
          <a:blip r:embed="rId2" cstate="print"/>
          <a:srcRect/>
          <a:stretch>
            <a:fillRect/>
          </a:stretch>
        </p:blipFill>
        <p:spPr bwMode="auto">
          <a:xfrm>
            <a:off x="609600" y="762000"/>
            <a:ext cx="3744913" cy="4608513"/>
          </a:xfrm>
          <a:prstGeom prst="rect">
            <a:avLst/>
          </a:prstGeom>
          <a:noFill/>
          <a:ln w="9525">
            <a:noFill/>
            <a:miter lim="800000"/>
            <a:headEnd/>
            <a:tailEnd/>
          </a:ln>
        </p:spPr>
      </p:pic>
      <p:pic>
        <p:nvPicPr>
          <p:cNvPr id="4" name="Picture 8" descr="Unborn"/>
          <p:cNvPicPr>
            <a:picLocks noChangeAspect="1" noChangeArrowheads="1"/>
          </p:cNvPicPr>
          <p:nvPr/>
        </p:nvPicPr>
        <p:blipFill>
          <a:blip r:embed="rId3" cstate="print"/>
          <a:srcRect/>
          <a:stretch>
            <a:fillRect/>
          </a:stretch>
        </p:blipFill>
        <p:spPr bwMode="auto">
          <a:xfrm>
            <a:off x="4876800" y="2286000"/>
            <a:ext cx="3671937" cy="335699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spd="slow">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457200" y="274638"/>
            <a:ext cx="8229600" cy="5287962"/>
          </a:xfrm>
        </p:spPr>
        <p:txBody>
          <a:bodyPr/>
          <a:lstStyle/>
          <a:p>
            <a:r>
              <a:rPr lang="en-GB" sz="2800" b="1" i="1" smtClean="0">
                <a:solidFill>
                  <a:schemeClr val="bg1"/>
                </a:solidFill>
                <a:ea typeface="ＭＳ Ｐゴシック" pitchFamily="34" charset="-128"/>
              </a:rPr>
              <a:t>Our society values the right to have access to pornography more highly than the protection of children. Five million images of child abuse are in circulation on the internet,  featuring some 400,000 children. 70% of teenagers have viewed on line pornography.</a:t>
            </a: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endParaRPr lang="en-GB" sz="2800" smtClean="0">
              <a:solidFill>
                <a:schemeClr val="bg1"/>
              </a:solidFill>
              <a:ea typeface="ＭＳ Ｐゴシック" pitchFamily="34" charset="-128"/>
            </a:endParaRPr>
          </a:p>
        </p:txBody>
      </p:sp>
    </p:spTree>
  </p:cSld>
  <p:clrMapOvr>
    <a:masterClrMapping/>
  </p:clrMapOvr>
  <p:transition spd="slow">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268288"/>
            <a:ext cx="8229600" cy="4745037"/>
          </a:xfrm>
        </p:spPr>
        <p:txBody>
          <a:bodyPr/>
          <a:lstStyle/>
          <a:p>
            <a:r>
              <a:rPr lang="en-GB" smtClean="0">
                <a:solidFill>
                  <a:schemeClr val="bg1"/>
                </a:solidFill>
                <a:ea typeface="ＭＳ Ｐゴシック" pitchFamily="34" charset="-128"/>
              </a:rPr>
              <a:t>Three-quarters of a million British children have no contact with their fathers following the breakdown of their parents’ relationships</a:t>
            </a:r>
            <a:r>
              <a:rPr lang="en-GB" smtClean="0">
                <a:ea typeface="ＭＳ Ｐゴシック" pitchFamily="34" charset="-128"/>
              </a:rPr>
              <a:t>. </a:t>
            </a:r>
            <a:br>
              <a:rPr lang="en-GB" smtClean="0">
                <a:ea typeface="ＭＳ Ｐゴシック" pitchFamily="34" charset="-128"/>
              </a:rPr>
            </a:br>
            <a:endParaRPr lang="en-GB" smtClean="0">
              <a:ea typeface="ＭＳ Ｐゴシック" pitchFamily="34" charset="-128"/>
            </a:endParaRPr>
          </a:p>
        </p:txBody>
      </p:sp>
      <p:pic>
        <p:nvPicPr>
          <p:cNvPr id="66563" name="Picture 3" descr="https://encrypted-tbn0.gstatic.com/images?q=tbn:ANd9GcSkwhVoYC4C6X7l5lWwUfYwf2LW0NUgTxvDHSA93iYsvOZSlq8d"/>
          <p:cNvPicPr>
            <a:picLocks noChangeAspect="1" noChangeArrowheads="1"/>
          </p:cNvPicPr>
          <p:nvPr/>
        </p:nvPicPr>
        <p:blipFill>
          <a:blip r:embed="rId2" cstate="print"/>
          <a:srcRect/>
          <a:stretch>
            <a:fillRect/>
          </a:stretch>
        </p:blipFill>
        <p:spPr bwMode="auto">
          <a:xfrm>
            <a:off x="4267200" y="4114800"/>
            <a:ext cx="4032250" cy="1944688"/>
          </a:xfrm>
          <a:prstGeom prst="rect">
            <a:avLst/>
          </a:prstGeom>
          <a:noFill/>
          <a:ln w="9525">
            <a:noFill/>
            <a:miter lim="800000"/>
            <a:headEnd/>
            <a:tailEnd/>
          </a:ln>
        </p:spPr>
      </p:pic>
    </p:spTree>
  </p:cSld>
  <p:clrMapOvr>
    <a:masterClrMapping/>
  </p:clrMapOvr>
  <p:transition spd="slow">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457200" y="274638"/>
            <a:ext cx="8229600" cy="2087562"/>
          </a:xfrm>
        </p:spPr>
        <p:txBody>
          <a:bodyPr/>
          <a:lstStyle/>
          <a:p>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The UK has the worst problem with anti-social behaviour in Europe. More than 350,000children live with a parent who has a drug problem. 30% of teenagers binge drink weekly. There are 83,000 looked-after children in the UK. 23,528 under 18s (155 under 13s) in England use specialist substance misuse services. 50,552 children are on child protection registers or plans  - up by 32,492 since 2006.  In one recent year 16,846 sexual crimes were committed against children under 16 years. </a:t>
            </a:r>
            <a:r>
              <a:rPr lang="en-GB" sz="2800" smtClean="0">
                <a:solidFill>
                  <a:schemeClr val="bg1"/>
                </a:solidFill>
                <a:ea typeface="ＭＳ Ｐゴシック" pitchFamily="34" charset="-128"/>
              </a:rPr>
              <a:t> </a:t>
            </a:r>
            <a:r>
              <a:rPr lang="en-GB" smtClean="0">
                <a:ea typeface="ＭＳ Ｐゴシック" pitchFamily="34" charset="-128"/>
              </a:rPr>
              <a:t/>
            </a:r>
            <a:br>
              <a:rPr lang="en-GB" smtClean="0">
                <a:ea typeface="ＭＳ Ｐゴシック" pitchFamily="34" charset="-128"/>
              </a:rPr>
            </a:br>
            <a:endParaRPr lang="en-GB" smtClean="0">
              <a:ea typeface="ＭＳ Ｐゴシック" pitchFamily="34" charset="-128"/>
            </a:endParaRPr>
          </a:p>
        </p:txBody>
      </p:sp>
    </p:spTree>
  </p:cSld>
  <p:clrMapOvr>
    <a:masterClrMapping/>
  </p:clrMapOvr>
  <p:transition spd="slow">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http://t3.gstatic.com/images?q=tbn:ANd9GcT3c7dr01MsTeJo0dh8yhzVTRZS4vhdIhMYKi_v1DHjOu6orCAuRtj_BBNy"/>
          <p:cNvPicPr>
            <a:picLocks noChangeAspect="1" noChangeArrowheads="1"/>
          </p:cNvPicPr>
          <p:nvPr/>
        </p:nvPicPr>
        <p:blipFill>
          <a:blip r:embed="rId2" cstate="print"/>
          <a:srcRect/>
          <a:stretch>
            <a:fillRect/>
          </a:stretch>
        </p:blipFill>
        <p:spPr bwMode="auto">
          <a:xfrm>
            <a:off x="1600200" y="4724400"/>
            <a:ext cx="5638800" cy="1914525"/>
          </a:xfrm>
          <a:prstGeom prst="rect">
            <a:avLst/>
          </a:prstGeom>
          <a:noFill/>
          <a:ln w="9525">
            <a:noFill/>
            <a:miter lim="800000"/>
            <a:headEnd/>
            <a:tailEnd/>
          </a:ln>
        </p:spPr>
      </p:pic>
      <p:sp>
        <p:nvSpPr>
          <p:cNvPr id="72707" name="Title 3"/>
          <p:cNvSpPr>
            <a:spLocks noGrp="1"/>
          </p:cNvSpPr>
          <p:nvPr>
            <p:ph type="title"/>
          </p:nvPr>
        </p:nvSpPr>
        <p:spPr>
          <a:xfrm>
            <a:off x="457200" y="274638"/>
            <a:ext cx="8229600" cy="4449762"/>
          </a:xfrm>
        </p:spPr>
        <p:txBody>
          <a:bodyPr/>
          <a:lstStyle/>
          <a:p>
            <a:r>
              <a:rPr lang="en-GB" sz="2800" b="1" smtClean="0">
                <a:solidFill>
                  <a:schemeClr val="bg1"/>
                </a:solidFill>
                <a:ea typeface="ＭＳ Ｐゴシック" pitchFamily="34" charset="-128"/>
              </a:rPr>
              <a:t/>
            </a:r>
            <a:br>
              <a:rPr lang="en-GB" sz="2800" b="1" smtClean="0">
                <a:solidFill>
                  <a:schemeClr val="bg1"/>
                </a:solidFill>
                <a:ea typeface="ＭＳ Ｐゴシック" pitchFamily="34" charset="-128"/>
              </a:rPr>
            </a:br>
            <a:r>
              <a:rPr lang="en-GB" sz="2800" b="1" smtClean="0">
                <a:solidFill>
                  <a:schemeClr val="bg1"/>
                </a:solidFill>
                <a:ea typeface="ＭＳ Ｐゴシック" pitchFamily="34" charset="-128"/>
              </a:rPr>
              <a:t/>
            </a:r>
            <a:br>
              <a:rPr lang="en-GB" sz="2800" b="1" smtClean="0">
                <a:solidFill>
                  <a:schemeClr val="bg1"/>
                </a:solidFill>
                <a:ea typeface="ＭＳ Ｐゴシック" pitchFamily="34" charset="-128"/>
              </a:rPr>
            </a:br>
            <a:r>
              <a:rPr lang="en-GB" sz="2800" b="1" smtClean="0">
                <a:solidFill>
                  <a:schemeClr val="bg1"/>
                </a:solidFill>
                <a:ea typeface="ＭＳ Ｐゴシック" pitchFamily="34" charset="-128"/>
              </a:rPr>
              <a:t>Last year, Samaritans answered 4.6 million calls from people in despair, which is one call every seven seconds.  Samaritans say that ‘</a:t>
            </a:r>
            <a:r>
              <a:rPr lang="en-GB" sz="2800" b="1" i="1" smtClean="0">
                <a:solidFill>
                  <a:schemeClr val="bg1"/>
                </a:solidFill>
                <a:ea typeface="ＭＳ Ｐゴシック" pitchFamily="34" charset="-128"/>
              </a:rPr>
              <a:t>A conservative estimate is that there are 24,000 cases of attempted suicide by adolescents (10-19 years) each year in England and Wales, which is one attempt every 20 minutes” </a:t>
            </a:r>
            <a:r>
              <a:rPr lang="en-GB" sz="2800" b="1" smtClean="0">
                <a:solidFill>
                  <a:schemeClr val="bg1"/>
                </a:solidFill>
                <a:ea typeface="ＭＳ Ｐゴシック" pitchFamily="34" charset="-128"/>
              </a:rPr>
              <a:t>As they grow up suicide accounts for 20 per cent of all deaths among young people aged 15 to 24</a:t>
            </a:r>
            <a:r>
              <a:rPr lang="en-GB" smtClean="0">
                <a:ea typeface="ＭＳ Ｐゴシック" pitchFamily="34" charset="-128"/>
              </a:rPr>
              <a:t/>
            </a:r>
            <a:br>
              <a:rPr lang="en-GB" smtClean="0">
                <a:ea typeface="ＭＳ Ｐゴシック" pitchFamily="34" charset="-128"/>
              </a:rPr>
            </a:br>
            <a:endParaRPr lang="en-GB" smtClean="0">
              <a:ea typeface="ＭＳ Ｐゴシック" pitchFamily="34" charset="-128"/>
            </a:endParaRPr>
          </a:p>
        </p:txBody>
      </p:sp>
    </p:spTree>
  </p:cSld>
  <p:clrMapOvr>
    <a:masterClrMapping/>
  </p:clrMapOvr>
  <p:transition spd="slow">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457200" y="274638"/>
            <a:ext cx="8229600" cy="5592762"/>
          </a:xfrm>
        </p:spPr>
        <p:txBody>
          <a:bodyPr/>
          <a:lstStyle/>
          <a:p>
            <a:r>
              <a:rPr lang="en-GB" sz="2800" b="1" smtClean="0">
                <a:solidFill>
                  <a:schemeClr val="bg1"/>
                </a:solidFill>
                <a:ea typeface="ＭＳ Ｐゴシック" pitchFamily="34" charset="-128"/>
              </a:rPr>
              <a:t>1 million young people are not in education, employment , or training,  and over 2.6 million are without work – a 17 year high in a flat-lining economy;  or the 3.9 million children living in poverty in the UK or the 4,000 who call Childline each day</a:t>
            </a:r>
            <a:endParaRPr lang="en-GB" sz="2800" smtClean="0">
              <a:solidFill>
                <a:schemeClr val="bg1"/>
              </a:solidFill>
              <a:ea typeface="ＭＳ Ｐゴシック" pitchFamily="34" charset="-128"/>
            </a:endParaRPr>
          </a:p>
        </p:txBody>
      </p:sp>
    </p:spTree>
  </p:cSld>
  <p:clrMapOvr>
    <a:masterClrMapping/>
  </p:clrMapOvr>
  <p:transition spd="slow">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Sharp Elbowed Britain – Devil Take The Hindmost Britain</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
            </a:r>
            <a:br>
              <a:rPr lang="en-GB" sz="2800" b="1" i="1" smtClean="0">
                <a:solidFill>
                  <a:schemeClr val="bg1"/>
                </a:solidFill>
                <a:ea typeface="ＭＳ Ｐゴシック" pitchFamily="34" charset="-128"/>
              </a:rPr>
            </a:br>
            <a:r>
              <a:rPr lang="en-GB" sz="2800" b="1" i="1" smtClean="0">
                <a:solidFill>
                  <a:schemeClr val="bg1"/>
                </a:solidFill>
                <a:ea typeface="ＭＳ Ｐゴシック" pitchFamily="34" charset="-128"/>
              </a:rPr>
              <a:t>Individuals</a:t>
            </a:r>
            <a:r>
              <a:rPr lang="en-GB" sz="2800" b="1" smtClean="0">
                <a:solidFill>
                  <a:schemeClr val="bg1"/>
                </a:solidFill>
                <a:ea typeface="ＭＳ Ｐゴシック" pitchFamily="34" charset="-128"/>
              </a:rPr>
              <a:t> now owe more in debt than the wealth generated by the entire country in a year. 331 people every day of the year will be declared insolvent or bankrupt. </a:t>
            </a:r>
            <a:r>
              <a:rPr lang="en-GB" sz="2800" smtClean="0">
                <a:solidFill>
                  <a:schemeClr val="bg1"/>
                </a:solidFill>
                <a:ea typeface="ＭＳ Ｐゴシック" pitchFamily="34" charset="-128"/>
              </a:rPr>
              <a:t/>
            </a:r>
            <a:br>
              <a:rPr lang="en-GB" sz="2800" smtClean="0">
                <a:solidFill>
                  <a:schemeClr val="bg1"/>
                </a:solidFill>
                <a:ea typeface="ＭＳ Ｐゴシック" pitchFamily="34" charset="-128"/>
              </a:rPr>
            </a:br>
            <a:r>
              <a:rPr lang="en-GB" sz="2800" smtClean="0">
                <a:solidFill>
                  <a:schemeClr val="bg1"/>
                </a:solidFill>
                <a:ea typeface="ＭＳ Ｐゴシック" pitchFamily="34" charset="-128"/>
              </a:rPr>
              <a:t>S</a:t>
            </a:r>
            <a:r>
              <a:rPr lang="en-GB" sz="2800" b="1" smtClean="0">
                <a:solidFill>
                  <a:schemeClr val="bg1"/>
                </a:solidFill>
                <a:ea typeface="ＭＳ Ｐゴシック" pitchFamily="34" charset="-128"/>
              </a:rPr>
              <a:t>ignificantly increased student loans have triggered indebtedness and there has been a large increase in student suicides - a 50  increase in the last four years.</a:t>
            </a:r>
            <a:r>
              <a:rPr lang="en-GB" smtClean="0">
                <a:ea typeface="ＭＳ Ｐゴシック" pitchFamily="34" charset="-128"/>
              </a:rPr>
              <a:t> </a:t>
            </a:r>
            <a:br>
              <a:rPr lang="en-GB" smtClean="0">
                <a:ea typeface="ＭＳ Ｐゴシック" pitchFamily="34" charset="-128"/>
              </a:rPr>
            </a:br>
            <a:endParaRPr lang="en-GB" smtClean="0">
              <a:ea typeface="ＭＳ Ｐゴシック" pitchFamily="34" charset="-128"/>
            </a:endParaRPr>
          </a:p>
        </p:txBody>
      </p:sp>
      <p:pic>
        <p:nvPicPr>
          <p:cNvPr id="3" name="Picture 2"/>
          <p:cNvPicPr>
            <a:picLocks noChangeAspect="1" noChangeArrowheads="1"/>
          </p:cNvPicPr>
          <p:nvPr/>
        </p:nvPicPr>
        <p:blipFill>
          <a:blip r:embed="rId2" cstate="print"/>
          <a:srcRect/>
          <a:stretch>
            <a:fillRect/>
          </a:stretch>
        </p:blipFill>
        <p:spPr>
          <a:xfrm>
            <a:off x="228600" y="5486400"/>
            <a:ext cx="1524000" cy="1371600"/>
          </a:xfrm>
          <a:prstGeom prst="rect">
            <a:avLst/>
          </a:prstGeom>
          <a:effectLst>
            <a:softEdge rad="112500"/>
          </a:effectLst>
        </p:spPr>
      </p:pic>
    </p:spTree>
  </p:cSld>
  <p:clrMapOvr>
    <a:masterClrMapping/>
  </p:clrMapOvr>
  <p:transition spd="slow">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2"/>
          <p:cNvSpPr>
            <a:spLocks noGrp="1"/>
          </p:cNvSpPr>
          <p:nvPr>
            <p:ph idx="1"/>
          </p:nvPr>
        </p:nvSpPr>
        <p:spPr/>
        <p:txBody>
          <a:bodyPr/>
          <a:lstStyle/>
          <a:p>
            <a:r>
              <a:rPr lang="en-GB" smtClean="0">
                <a:solidFill>
                  <a:schemeClr val="bg1"/>
                </a:solidFill>
                <a:ea typeface="ＭＳ Ｐゴシック" pitchFamily="34" charset="-128"/>
              </a:rPr>
              <a:t>Crisis say that  2,309 people were reported by local councils across the country as sleeping rough on one night in Autumn 2012, up from 2,181 in the previous year’s count. This is on the previous year’s rise of 23%. </a:t>
            </a:r>
          </a:p>
          <a:p>
            <a:endParaRPr lang="en-GB" smtClean="0">
              <a:ea typeface="ＭＳ Ｐゴシック" pitchFamily="34" charset="-128"/>
            </a:endParaRPr>
          </a:p>
        </p:txBody>
      </p:sp>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3"/>
          <p:cNvSpPr>
            <a:spLocks noGrp="1"/>
          </p:cNvSpPr>
          <p:nvPr>
            <p:ph idx="1"/>
          </p:nvPr>
        </p:nvSpPr>
        <p:spPr>
          <a:xfrm>
            <a:off x="533400" y="3094037"/>
            <a:ext cx="8229600" cy="3763963"/>
          </a:xfrm>
        </p:spPr>
        <p:txBody>
          <a:bodyPr>
            <a:scene3d>
              <a:camera prst="orthographicFront"/>
              <a:lightRig rig="threePt" dir="t"/>
            </a:scene3d>
            <a:sp3d extrusionH="57150">
              <a:bevelT w="38100" h="38100"/>
            </a:sp3d>
          </a:bodyPr>
          <a:lstStyle/>
          <a:p>
            <a:pPr>
              <a:buNone/>
            </a:pPr>
            <a:r>
              <a:rPr lang="en-GB" dirty="0" smtClean="0">
                <a:solidFill>
                  <a:schemeClr val="bg1"/>
                </a:solidFill>
                <a:ea typeface="ＭＳ Ｐゴシック" pitchFamily="34" charset="-128"/>
              </a:rPr>
              <a:t>Like Passover, Purim records a moment of deliverance from mortal danger, and is part of Israel’s collective memory, but it is also the powerful account of a young woman who risks all to save her people.</a:t>
            </a:r>
          </a:p>
          <a:p>
            <a:endParaRPr lang="en-GB" dirty="0" smtClean="0">
              <a:ea typeface="ＭＳ Ｐゴシック" pitchFamily="34" charset="-128"/>
            </a:endParaRPr>
          </a:p>
        </p:txBody>
      </p:sp>
      <p:pic>
        <p:nvPicPr>
          <p:cNvPr id="6147" name="Picture 2" descr="http://t3.gstatic.com/images?q=tbn:ANd9GcTHKENngmBwO9IUQ_ZR8Y3E3XWsDVd0UC_WcEVWHmRO_JJq-X6NbFt2hyGy"/>
          <p:cNvPicPr>
            <a:picLocks noChangeAspect="1" noChangeArrowheads="1"/>
          </p:cNvPicPr>
          <p:nvPr/>
        </p:nvPicPr>
        <p:blipFill>
          <a:blip r:embed="rId2" cstate="print"/>
          <a:srcRect/>
          <a:stretch>
            <a:fillRect/>
          </a:stretch>
        </p:blipFill>
        <p:spPr bwMode="auto">
          <a:xfrm>
            <a:off x="1447800" y="381000"/>
            <a:ext cx="2619375" cy="2286000"/>
          </a:xfrm>
          <a:prstGeom prst="rect">
            <a:avLst/>
          </a:prstGeom>
          <a:noFill/>
          <a:ln w="9525">
            <a:noFill/>
            <a:miter lim="800000"/>
            <a:headEnd/>
            <a:tailEnd/>
          </a:ln>
          <a:scene3d>
            <a:camera prst="perspectiveContrastingRightFacing">
              <a:rot lat="21579792" lon="19515803" rev="314562"/>
            </a:camera>
            <a:lightRig rig="threePt" dir="t"/>
          </a:scene3d>
          <a:sp3d>
            <a:bevelT/>
          </a:sp3d>
        </p:spPr>
      </p:pic>
      <p:pic>
        <p:nvPicPr>
          <p:cNvPr id="6148" name="Picture 4" descr="http://www.nyu.edu/classes/bkg/MK/MK_images/images/purim.jpg"/>
          <p:cNvPicPr>
            <a:picLocks noChangeAspect="1" noChangeArrowheads="1"/>
          </p:cNvPicPr>
          <p:nvPr/>
        </p:nvPicPr>
        <p:blipFill>
          <a:blip r:embed="rId3" cstate="print"/>
          <a:srcRect/>
          <a:stretch>
            <a:fillRect/>
          </a:stretch>
        </p:blipFill>
        <p:spPr bwMode="auto">
          <a:xfrm>
            <a:off x="4724400" y="381000"/>
            <a:ext cx="2971800" cy="2211387"/>
          </a:xfrm>
          <a:prstGeom prst="rect">
            <a:avLst/>
          </a:prstGeom>
          <a:noFill/>
          <a:ln w="9525">
            <a:noFill/>
            <a:miter lim="800000"/>
            <a:headEnd/>
            <a:tailEnd/>
          </a:ln>
          <a:scene3d>
            <a:camera prst="perspectiveHeroicExtremeLeftFacing">
              <a:rot lat="21471456" lon="1802800" rev="21385332"/>
            </a:camera>
            <a:lightRig rig="threePt" dir="t"/>
          </a:scene3d>
          <a:sp3d>
            <a:bevelT w="165100" prst="coolSlant"/>
          </a:sp3d>
        </p:spPr>
      </p:pic>
    </p:spTree>
  </p:cSld>
  <p:clrMapOvr>
    <a:masterClrMapping/>
  </p:clrMapOvr>
  <p:transition spd="slow">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457200" y="1600200"/>
            <a:ext cx="8229600" cy="2895600"/>
          </a:xfrm>
        </p:spPr>
        <p:txBody>
          <a:bodyPr/>
          <a:lstStyle/>
          <a:p>
            <a:r>
              <a:rPr lang="en-GB" sz="2800" smtClean="0">
                <a:solidFill>
                  <a:schemeClr val="bg1"/>
                </a:solidFill>
                <a:ea typeface="ＭＳ Ｐゴシック" pitchFamily="34" charset="-128"/>
              </a:rPr>
              <a:t>Gun crime in the United Kingdom claims 30 victims every day; the average lifespan for people who get involved in gun crime in Manchester is a mere 24 years;  one woman in every four will be the victim of violence in her own home during the course of her lifetime.</a:t>
            </a:r>
            <a:br>
              <a:rPr lang="en-GB" sz="2800" smtClean="0">
                <a:solidFill>
                  <a:schemeClr val="bg1"/>
                </a:solidFill>
                <a:ea typeface="ＭＳ Ｐゴシック" pitchFamily="34" charset="-128"/>
              </a:rPr>
            </a:br>
            <a:endParaRPr lang="en-GB" sz="2800" smtClean="0">
              <a:solidFill>
                <a:schemeClr val="bg1"/>
              </a:solidFill>
              <a:ea typeface="ＭＳ Ｐゴシック" pitchFamily="34" charset="-128"/>
            </a:endParaRPr>
          </a:p>
        </p:txBody>
      </p:sp>
    </p:spTree>
  </p:cSld>
  <p:clrMapOvr>
    <a:masterClrMapping/>
  </p:clrMapOvr>
  <p:transition spd="slow">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457200" y="274638"/>
            <a:ext cx="8229600" cy="3763962"/>
          </a:xfrm>
        </p:spPr>
        <p:txBody>
          <a:bodyPr/>
          <a:lstStyle/>
          <a:p>
            <a:r>
              <a:rPr lang="en-GB" sz="2000" b="1" smtClean="0">
                <a:solidFill>
                  <a:schemeClr val="bg1"/>
                </a:solidFill>
                <a:ea typeface="ＭＳ Ｐゴシック" pitchFamily="34" charset="-128"/>
              </a:rPr>
              <a:t>1 million elderly living in toxic loneliness, don’t see a friend or a neighbour during the course of a typical week;  </a:t>
            </a:r>
            <a:r>
              <a:rPr lang="en-GB" sz="2000" smtClean="0">
                <a:solidFill>
                  <a:schemeClr val="bg1"/>
                </a:solidFill>
                <a:ea typeface="ＭＳ Ｐゴシック" pitchFamily="34" charset="-128"/>
              </a:rPr>
              <a:t/>
            </a:r>
            <a:br>
              <a:rPr lang="en-GB" sz="2000" smtClean="0">
                <a:solidFill>
                  <a:schemeClr val="bg1"/>
                </a:solidFill>
                <a:ea typeface="ＭＳ Ｐゴシック" pitchFamily="34" charset="-128"/>
              </a:rPr>
            </a:br>
            <a:r>
              <a:rPr lang="en-GB" sz="2000" smtClean="0">
                <a:solidFill>
                  <a:schemeClr val="bg1"/>
                </a:solidFill>
                <a:ea typeface="ＭＳ Ｐゴシック" pitchFamily="34" charset="-128"/>
              </a:rPr>
              <a:t>26% of British households comprise just one person and on present trends, by 2016, 36% of all homes will be inhabited by a single person – a trend accelerated by family breakdown and phenomenal divorce rates – the highest in Europe. </a:t>
            </a:r>
            <a:br>
              <a:rPr lang="en-GB" sz="2000" smtClean="0">
                <a:solidFill>
                  <a:schemeClr val="bg1"/>
                </a:solidFill>
                <a:ea typeface="ＭＳ Ｐゴシック" pitchFamily="34" charset="-128"/>
              </a:rPr>
            </a:br>
            <a:endParaRPr lang="en-GB" sz="2000" smtClean="0">
              <a:solidFill>
                <a:schemeClr val="bg1"/>
              </a:solidFill>
              <a:ea typeface="ＭＳ Ｐゴシック" pitchFamily="34" charset="-128"/>
            </a:endParaRPr>
          </a:p>
        </p:txBody>
      </p:sp>
      <p:pic>
        <p:nvPicPr>
          <p:cNvPr id="70659" name="Picture 2" descr="http://cache2.artprintimages.com/p/LRG/26/2681/ANIUD00Z/art-print/elderly-woman-sitting-alone-by-open-window.jpg"/>
          <p:cNvPicPr>
            <a:picLocks noChangeAspect="1" noChangeArrowheads="1"/>
          </p:cNvPicPr>
          <p:nvPr/>
        </p:nvPicPr>
        <p:blipFill>
          <a:blip r:embed="rId2" cstate="print"/>
          <a:srcRect/>
          <a:stretch>
            <a:fillRect/>
          </a:stretch>
        </p:blipFill>
        <p:spPr bwMode="auto">
          <a:xfrm>
            <a:off x="1371600" y="3505200"/>
            <a:ext cx="6172200" cy="2997200"/>
          </a:xfrm>
          <a:prstGeom prst="rect">
            <a:avLst/>
          </a:prstGeom>
          <a:noFill/>
          <a:ln w="9525">
            <a:noFill/>
            <a:miter lim="800000"/>
            <a:headEnd/>
            <a:tailEnd/>
          </a:ln>
        </p:spPr>
      </p:pic>
    </p:spTree>
  </p:cSld>
  <p:clrMapOvr>
    <a:masterClrMapping/>
  </p:clrMapOvr>
  <p:transition spd="slow">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GB" b="1" i="1" smtClean="0">
                <a:ea typeface="ＭＳ Ｐゴシック" pitchFamily="34" charset="-128"/>
              </a:rPr>
              <a:t>How we treat the elderly: better off dead</a:t>
            </a:r>
            <a:endParaRPr lang="en-GB" smtClean="0">
              <a:ea typeface="ＭＳ Ｐゴシック" pitchFamily="34" charset="-128"/>
            </a:endParaRPr>
          </a:p>
        </p:txBody>
      </p:sp>
      <p:sp>
        <p:nvSpPr>
          <p:cNvPr id="71683" name="Rectangle 1"/>
          <p:cNvSpPr>
            <a:spLocks noChangeArrowheads="1"/>
          </p:cNvSpPr>
          <p:nvPr/>
        </p:nvSpPr>
        <p:spPr bwMode="auto">
          <a:xfrm>
            <a:off x="3276600" y="2292350"/>
            <a:ext cx="5040313" cy="3416300"/>
          </a:xfrm>
          <a:prstGeom prst="rect">
            <a:avLst/>
          </a:prstGeom>
          <a:noFill/>
          <a:ln w="9525">
            <a:noFill/>
            <a:miter lim="800000"/>
            <a:headEnd/>
            <a:tailEnd/>
          </a:ln>
        </p:spPr>
        <p:txBody>
          <a:bodyPr anchor="ctr">
            <a:spAutoFit/>
          </a:bodyPr>
          <a:lstStyle/>
          <a:p>
            <a:pPr eaLnBrk="0" hangingPunct="0"/>
            <a:r>
              <a:rPr lang="en-GB" sz="2400" i="1">
                <a:latin typeface="Calibri" pitchFamily="34" charset="0"/>
              </a:rPr>
              <a:t>“</a:t>
            </a:r>
            <a:r>
              <a:rPr lang="en-GB" sz="2400" i="1">
                <a:solidFill>
                  <a:schemeClr val="bg1"/>
                </a:solidFill>
                <a:latin typeface="Calibri" pitchFamily="34" charset="0"/>
              </a:rPr>
              <a:t>why”</a:t>
            </a:r>
            <a:r>
              <a:rPr lang="en-GB" sz="2400">
                <a:solidFill>
                  <a:schemeClr val="bg1"/>
                </a:solidFill>
                <a:latin typeface="Calibri" pitchFamily="34" charset="0"/>
              </a:rPr>
              <a:t>  Mother Teresa asked </a:t>
            </a:r>
            <a:r>
              <a:rPr lang="en-GB" sz="2400" i="1">
                <a:solidFill>
                  <a:schemeClr val="bg1"/>
                </a:solidFill>
                <a:latin typeface="Calibri" pitchFamily="34" charset="0"/>
              </a:rPr>
              <a:t>“does everyone sit looking at the door?”</a:t>
            </a:r>
            <a:r>
              <a:rPr lang="en-GB" sz="2400">
                <a:solidFill>
                  <a:schemeClr val="bg1"/>
                </a:solidFill>
                <a:latin typeface="Calibri" pitchFamily="34" charset="0"/>
              </a:rPr>
              <a:t> </a:t>
            </a:r>
          </a:p>
          <a:p>
            <a:pPr eaLnBrk="0" hangingPunct="0"/>
            <a:endParaRPr lang="en-GB" sz="2400">
              <a:solidFill>
                <a:schemeClr val="bg1"/>
              </a:solidFill>
            </a:endParaRPr>
          </a:p>
          <a:p>
            <a:pPr eaLnBrk="0" hangingPunct="0"/>
            <a:r>
              <a:rPr lang="en-GB" sz="2400">
                <a:solidFill>
                  <a:schemeClr val="bg1"/>
                </a:solidFill>
                <a:latin typeface="Times New Roman" pitchFamily="18" charset="0"/>
              </a:rPr>
              <a:t>She received the reply </a:t>
            </a:r>
            <a:r>
              <a:rPr lang="en-GB" sz="2400" i="1">
                <a:solidFill>
                  <a:schemeClr val="bg1"/>
                </a:solidFill>
                <a:latin typeface="Calibri" pitchFamily="34" charset="0"/>
              </a:rPr>
              <a:t>“It is because they are looking for the relatives who never come to visit them and who have no time for them”. </a:t>
            </a:r>
            <a:r>
              <a:rPr lang="en-GB" sz="2400">
                <a:solidFill>
                  <a:schemeClr val="bg1"/>
                </a:solidFill>
                <a:latin typeface="Calibri" pitchFamily="34" charset="0"/>
              </a:rPr>
              <a:t>Care and kill should never be used as synonyms and have no place in the healer’s art.</a:t>
            </a:r>
            <a:endParaRPr lang="en-GB" sz="2400">
              <a:solidFill>
                <a:schemeClr val="bg1"/>
              </a:solidFill>
            </a:endParaRPr>
          </a:p>
        </p:txBody>
      </p:sp>
      <p:pic>
        <p:nvPicPr>
          <p:cNvPr id="71684" name="Picture 3" descr="http://1.bp.blogspot.com/-CxjP2JLKH_U/UDc-76KchqI/AAAAAAAAAmU/hzzC8yx_Ytg/s320/img_126427_3017002_0-771158.jpg"/>
          <p:cNvPicPr>
            <a:picLocks noChangeAspect="1" noChangeArrowheads="1"/>
          </p:cNvPicPr>
          <p:nvPr/>
        </p:nvPicPr>
        <p:blipFill>
          <a:blip r:embed="rId2" cstate="print"/>
          <a:srcRect/>
          <a:stretch>
            <a:fillRect/>
          </a:stretch>
        </p:blipFill>
        <p:spPr bwMode="auto">
          <a:xfrm>
            <a:off x="539750" y="1916113"/>
            <a:ext cx="2419350" cy="3048000"/>
          </a:xfrm>
          <a:prstGeom prst="rect">
            <a:avLst/>
          </a:prstGeom>
          <a:noFill/>
          <a:ln w="9525">
            <a:noFill/>
            <a:miter lim="800000"/>
            <a:headEnd/>
            <a:tailEnd/>
          </a:ln>
        </p:spPr>
      </p:pic>
      <p:pic>
        <p:nvPicPr>
          <p:cNvPr id="71685" name="Picture 4" descr="https://encrypted-tbn3.gstatic.com/images?q=tbn:ANd9GcTItBgtBNquhy0HfLzmtcw2NeUOX8t3VvN22R_TVmvuLOltQiZG"/>
          <p:cNvPicPr>
            <a:picLocks noChangeAspect="1" noChangeArrowheads="1"/>
          </p:cNvPicPr>
          <p:nvPr/>
        </p:nvPicPr>
        <p:blipFill>
          <a:blip r:embed="rId3" cstate="print"/>
          <a:srcRect/>
          <a:stretch>
            <a:fillRect/>
          </a:stretch>
        </p:blipFill>
        <p:spPr bwMode="auto">
          <a:xfrm>
            <a:off x="6875463" y="5445125"/>
            <a:ext cx="1971675" cy="1162050"/>
          </a:xfrm>
          <a:prstGeom prst="rect">
            <a:avLst/>
          </a:prstGeom>
          <a:noFill/>
          <a:ln w="9525">
            <a:noFill/>
            <a:miter lim="800000"/>
            <a:headEnd/>
            <a:tailEnd/>
          </a:ln>
        </p:spPr>
      </p:pic>
    </p:spTree>
  </p:cSld>
  <p:clrMapOvr>
    <a:masterClrMapping/>
  </p:clrMapOvr>
  <p:transition spd="slow">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Content Placeholder 2"/>
          <p:cNvSpPr>
            <a:spLocks noGrp="1"/>
          </p:cNvSpPr>
          <p:nvPr>
            <p:ph idx="1"/>
          </p:nvPr>
        </p:nvSpPr>
        <p:spPr>
          <a:xfrm>
            <a:off x="457200" y="381000"/>
            <a:ext cx="8229600" cy="5745163"/>
          </a:xfrm>
        </p:spPr>
        <p:txBody>
          <a:bodyPr/>
          <a:lstStyle/>
          <a:p>
            <a:r>
              <a:rPr lang="en-US" i="1" smtClean="0">
                <a:solidFill>
                  <a:schemeClr val="bg1"/>
                </a:solidFill>
                <a:ea typeface="ＭＳ Ｐゴシック" pitchFamily="34" charset="-128"/>
              </a:rPr>
              <a:t>“If you’re demented, you’re wasting people’s lives - your family’s lives - and you’re wasting the resources of the NHS…</a:t>
            </a:r>
            <a:r>
              <a:rPr lang="en-GB" i="1" smtClean="0">
                <a:solidFill>
                  <a:schemeClr val="bg1"/>
                </a:solidFill>
                <a:ea typeface="ＭＳ Ｐゴシック" pitchFamily="34" charset="-128"/>
              </a:rPr>
              <a:t> putting it rather brutally, you’d be licensing people to put others down.”</a:t>
            </a:r>
            <a:endParaRPr lang="en-GB" smtClean="0">
              <a:solidFill>
                <a:schemeClr val="bg1"/>
              </a:solidFill>
              <a:ea typeface="ＭＳ Ｐゴシック" pitchFamily="34" charset="-128"/>
            </a:endParaRPr>
          </a:p>
          <a:p>
            <a:r>
              <a:rPr lang="en-US" i="1" smtClean="0">
                <a:solidFill>
                  <a:schemeClr val="bg1"/>
                </a:solidFill>
                <a:ea typeface="ＭＳ Ｐゴシック" pitchFamily="34" charset="-128"/>
              </a:rPr>
              <a:t>.</a:t>
            </a:r>
            <a:br>
              <a:rPr lang="en-US" i="1" smtClean="0">
                <a:solidFill>
                  <a:schemeClr val="bg1"/>
                </a:solidFill>
                <a:ea typeface="ＭＳ Ｐゴシック" pitchFamily="34" charset="-128"/>
              </a:rPr>
            </a:br>
            <a:endParaRPr lang="en-US" b="1" smtClean="0">
              <a:solidFill>
                <a:schemeClr val="bg1"/>
              </a:solidFill>
              <a:ea typeface="ＭＳ Ｐゴシック" pitchFamily="34" charset="-128"/>
            </a:endParaRPr>
          </a:p>
          <a:p>
            <a:pPr algn="r"/>
            <a:r>
              <a:rPr lang="en-US" b="1" smtClean="0">
                <a:solidFill>
                  <a:schemeClr val="bg1"/>
                </a:solidFill>
                <a:ea typeface="ＭＳ Ｐゴシック" pitchFamily="34" charset="-128"/>
              </a:rPr>
              <a:t>- Baroness Warnock,</a:t>
            </a:r>
          </a:p>
          <a:p>
            <a:pPr algn="r"/>
            <a:r>
              <a:rPr lang="en-US" b="1" smtClean="0">
                <a:solidFill>
                  <a:schemeClr val="bg1"/>
                </a:solidFill>
                <a:ea typeface="ＭＳ Ｐゴシック" pitchFamily="34" charset="-128"/>
              </a:rPr>
              <a:t> The               </a:t>
            </a:r>
            <a:r>
              <a:rPr lang="en-US" b="1" smtClean="0">
                <a:ea typeface="ＭＳ Ｐゴシック" pitchFamily="34" charset="-128"/>
              </a:rPr>
              <a:t>October 10</a:t>
            </a:r>
            <a:r>
              <a:rPr lang="en-US" b="1" baseline="30000" smtClean="0">
                <a:ea typeface="ＭＳ Ｐゴシック" pitchFamily="34" charset="-128"/>
              </a:rPr>
              <a:t>th</a:t>
            </a:r>
            <a:r>
              <a:rPr lang="en-US" b="1" smtClean="0">
                <a:ea typeface="ＭＳ Ｐゴシック" pitchFamily="34" charset="-128"/>
              </a:rPr>
              <a:t> </a:t>
            </a:r>
            <a:r>
              <a:rPr lang="en-US" sz="2000" b="1" smtClean="0">
                <a:ea typeface="ＭＳ Ｐゴシック" pitchFamily="34" charset="-128"/>
              </a:rPr>
              <a:t>2008</a:t>
            </a:r>
            <a:endParaRPr lang="en-GB" smtClean="0">
              <a:ea typeface="ＭＳ Ｐゴシック" pitchFamily="34" charset="-128"/>
            </a:endParaRPr>
          </a:p>
          <a:p>
            <a:endParaRPr lang="en-GB" smtClean="0">
              <a:ea typeface="ＭＳ Ｐゴシック" pitchFamily="34" charset="-128"/>
            </a:endParaRPr>
          </a:p>
        </p:txBody>
      </p:sp>
      <p:pic>
        <p:nvPicPr>
          <p:cNvPr id="4" name="Picture 2"/>
          <p:cNvPicPr>
            <a:picLocks noChangeAspect="1" noChangeArrowheads="1"/>
          </p:cNvPicPr>
          <p:nvPr/>
        </p:nvPicPr>
        <p:blipFill>
          <a:blip r:embed="rId2" cstate="print"/>
          <a:srcRect/>
          <a:stretch>
            <a:fillRect/>
          </a:stretch>
        </p:blipFill>
        <p:spPr bwMode="auto">
          <a:xfrm>
            <a:off x="914400" y="3124200"/>
            <a:ext cx="3648075" cy="20764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GB" b="1" i="1" smtClean="0">
                <a:ea typeface="ＭＳ Ｐゴシック" pitchFamily="34" charset="-128"/>
              </a:rPr>
              <a:t>How we treat the elderly: better off dead</a:t>
            </a:r>
            <a:endParaRPr lang="en-GB" smtClean="0">
              <a:ea typeface="ＭＳ Ｐゴシック" pitchFamily="34" charset="-128"/>
            </a:endParaRPr>
          </a:p>
        </p:txBody>
      </p:sp>
      <p:pic>
        <p:nvPicPr>
          <p:cNvPr id="79875" name="Picture 2" descr="http://static1-aka.rtl.be/rtlutils/pics/div/2012_09_13/544x_/euthanasie%5b1%5d.jpg"/>
          <p:cNvPicPr>
            <a:picLocks noGrp="1" noChangeAspect="1" noChangeArrowheads="1"/>
          </p:cNvPicPr>
          <p:nvPr>
            <p:ph idx="1"/>
          </p:nvPr>
        </p:nvPicPr>
        <p:blipFill>
          <a:blip r:embed="rId2" cstate="print"/>
          <a:srcRect/>
          <a:stretch>
            <a:fillRect/>
          </a:stretch>
        </p:blipFill>
        <p:spPr>
          <a:xfrm>
            <a:off x="395288" y="3933825"/>
            <a:ext cx="5181600" cy="2373313"/>
          </a:xfrm>
          <a:noFill/>
        </p:spPr>
      </p:pic>
      <p:sp>
        <p:nvSpPr>
          <p:cNvPr id="79876" name="Rectangle 3"/>
          <p:cNvSpPr>
            <a:spLocks noChangeArrowheads="1"/>
          </p:cNvSpPr>
          <p:nvPr/>
        </p:nvSpPr>
        <p:spPr bwMode="auto">
          <a:xfrm>
            <a:off x="1331913" y="1770063"/>
            <a:ext cx="6192837" cy="1568450"/>
          </a:xfrm>
          <a:prstGeom prst="rect">
            <a:avLst/>
          </a:prstGeom>
          <a:noFill/>
          <a:ln w="9525">
            <a:noFill/>
            <a:miter lim="800000"/>
            <a:headEnd/>
            <a:tailEnd/>
          </a:ln>
        </p:spPr>
        <p:txBody>
          <a:bodyPr anchor="ctr">
            <a:spAutoFit/>
          </a:bodyPr>
          <a:lstStyle/>
          <a:p>
            <a:pPr eaLnBrk="0" hangingPunct="0"/>
            <a:r>
              <a:rPr lang="en-GB" sz="2400">
                <a:solidFill>
                  <a:schemeClr val="bg1"/>
                </a:solidFill>
                <a:latin typeface="Calibri" pitchFamily="34" charset="0"/>
                <a:cs typeface="Times New Roman" pitchFamily="18" charset="0"/>
              </a:rPr>
              <a:t> </a:t>
            </a:r>
            <a:r>
              <a:rPr lang="en-GB" sz="2400">
                <a:solidFill>
                  <a:schemeClr val="bg1"/>
                </a:solidFill>
                <a:latin typeface="Times New Roman" pitchFamily="18" charset="0"/>
              </a:rPr>
              <a:t>In Belgium</a:t>
            </a:r>
            <a:r>
              <a:rPr lang="en-GB" sz="2400">
                <a:solidFill>
                  <a:schemeClr val="bg1"/>
                </a:solidFill>
                <a:latin typeface="Calibri" pitchFamily="34" charset="0"/>
                <a:cs typeface="Times New Roman" pitchFamily="18" charset="0"/>
              </a:rPr>
              <a:t> there are calls for euthanasia for prisoners and it is reported that they have been harvesting organs from people who have been euthanized.</a:t>
            </a:r>
            <a:endParaRPr lang="en-GB" sz="2400">
              <a:solidFill>
                <a:schemeClr val="bg1"/>
              </a:solidFill>
            </a:endParaRPr>
          </a:p>
        </p:txBody>
      </p:sp>
      <p:pic>
        <p:nvPicPr>
          <p:cNvPr id="79877" name="Picture 5" descr="https://encrypted-tbn3.gstatic.com/images?q=tbn:ANd9GcTItBgtBNquhy0HfLzmtcw2NeUOX8t3VvN22R_TVmvuLOltQiZG"/>
          <p:cNvPicPr>
            <a:picLocks noChangeAspect="1" noChangeArrowheads="1"/>
          </p:cNvPicPr>
          <p:nvPr/>
        </p:nvPicPr>
        <p:blipFill>
          <a:blip r:embed="rId3" cstate="print"/>
          <a:srcRect/>
          <a:stretch>
            <a:fillRect/>
          </a:stretch>
        </p:blipFill>
        <p:spPr bwMode="auto">
          <a:xfrm>
            <a:off x="6659563" y="3860800"/>
            <a:ext cx="1971675" cy="2459038"/>
          </a:xfrm>
          <a:prstGeom prst="rect">
            <a:avLst/>
          </a:prstGeom>
          <a:noFill/>
          <a:ln w="9525">
            <a:noFill/>
            <a:miter lim="800000"/>
            <a:headEnd/>
            <a:tailEnd/>
          </a:ln>
        </p:spPr>
      </p:pic>
    </p:spTree>
  </p:cSld>
  <p:clrMapOvr>
    <a:masterClrMapping/>
  </p:clrMapOvr>
  <p:transition spd="slow">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Content Placeholder 2"/>
          <p:cNvSpPr>
            <a:spLocks noGrp="1"/>
          </p:cNvSpPr>
          <p:nvPr>
            <p:ph idx="1"/>
          </p:nvPr>
        </p:nvSpPr>
        <p:spPr>
          <a:xfrm>
            <a:off x="457200" y="152400"/>
            <a:ext cx="8229600" cy="5292725"/>
          </a:xfrm>
        </p:spPr>
        <p:txBody>
          <a:bodyPr/>
          <a:lstStyle/>
          <a:p>
            <a:r>
              <a:rPr lang="en-GB" smtClean="0">
                <a:solidFill>
                  <a:schemeClr val="bg1"/>
                </a:solidFill>
                <a:ea typeface="ＭＳ Ｐゴシック" pitchFamily="34" charset="-128"/>
              </a:rPr>
              <a:t>In Holland statistics indicate that the number of euthanasia deaths in 2011 in the Netherlands increased by 18% to 3,695. This follows increases of 13% in 2009 and 19% in 2010. A  2005 House of Lords Inquiry predicted  that Dutch-style Liberal Democrat laws would lead to 13,000 euthanasia deaths annually in Britain.</a:t>
            </a:r>
          </a:p>
          <a:p>
            <a:endParaRPr lang="en-GB" smtClean="0">
              <a:ea typeface="ＭＳ Ｐゴシック" pitchFamily="34" charset="-128"/>
            </a:endParaRPr>
          </a:p>
        </p:txBody>
      </p:sp>
      <p:pic>
        <p:nvPicPr>
          <p:cNvPr id="80899" name="Picture 2" descr="https://encrypted-tbn3.gstatic.com/images?q=tbn:ANd9GcTItBgtBNquhy0HfLzmtcw2NeUOX8t3VvN22R_TVmvuLOltQiZG"/>
          <p:cNvPicPr>
            <a:picLocks noChangeAspect="1" noChangeArrowheads="1"/>
          </p:cNvPicPr>
          <p:nvPr/>
        </p:nvPicPr>
        <p:blipFill>
          <a:blip r:embed="rId2" cstate="print"/>
          <a:srcRect/>
          <a:stretch>
            <a:fillRect/>
          </a:stretch>
        </p:blipFill>
        <p:spPr bwMode="auto">
          <a:xfrm>
            <a:off x="6804025" y="5516563"/>
            <a:ext cx="1971675" cy="1163637"/>
          </a:xfrm>
          <a:prstGeom prst="rect">
            <a:avLst/>
          </a:prstGeom>
          <a:noFill/>
          <a:ln w="9525">
            <a:noFill/>
            <a:miter lim="800000"/>
            <a:headEnd/>
            <a:tailEnd/>
          </a:ln>
        </p:spPr>
      </p:pic>
    </p:spTree>
  </p:cSld>
  <p:clrMapOvr>
    <a:masterClrMapping/>
  </p:clrMapOvr>
  <p:transition spd="slow">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84632" eaLnBrk="1" fontAlgn="auto" hangingPunct="1">
              <a:spcAft>
                <a:spcPts val="0"/>
              </a:spcAft>
              <a:defRPr/>
            </a:pPr>
            <a:r>
              <a:rPr lang="en-GB" u="sng" dirty="0" smtClean="0">
                <a:solidFill>
                  <a:schemeClr val="accent1">
                    <a:tint val="83000"/>
                    <a:satMod val="150000"/>
                  </a:schemeClr>
                </a:solidFill>
              </a:rPr>
              <a:t/>
            </a:r>
            <a:br>
              <a:rPr lang="en-GB" u="sng" dirty="0" smtClean="0">
                <a:solidFill>
                  <a:schemeClr val="accent1">
                    <a:tint val="83000"/>
                    <a:satMod val="150000"/>
                  </a:schemeClr>
                </a:solidFill>
              </a:rPr>
            </a:br>
            <a:r>
              <a:rPr lang="en-GB" u="sng" dirty="0" smtClean="0">
                <a:solidFill>
                  <a:schemeClr val="accent1">
                    <a:tint val="83000"/>
                    <a:satMod val="150000"/>
                  </a:schemeClr>
                </a:solidFill>
              </a:rPr>
              <a:t/>
            </a:r>
            <a:br>
              <a:rPr lang="en-GB" u="sng" dirty="0" smtClean="0">
                <a:solidFill>
                  <a:schemeClr val="accent1">
                    <a:tint val="83000"/>
                    <a:satMod val="150000"/>
                  </a:schemeClr>
                </a:solidFill>
              </a:rPr>
            </a:br>
            <a:r>
              <a:rPr lang="en-GB" u="sng" dirty="0" smtClean="0">
                <a:solidFill>
                  <a:schemeClr val="accent1">
                    <a:tint val="83000"/>
                    <a:satMod val="150000"/>
                  </a:schemeClr>
                </a:solidFill>
              </a:rPr>
              <a:t>Britain 2013</a:t>
            </a:r>
            <a:r>
              <a:rPr lang="en-GB" dirty="0" smtClean="0">
                <a:solidFill>
                  <a:schemeClr val="accent1">
                    <a:tint val="83000"/>
                    <a:satMod val="150000"/>
                  </a:schemeClr>
                </a:solidFill>
              </a:rPr>
              <a:t>:</a:t>
            </a:r>
            <a:endParaRPr lang="en-GB" dirty="0">
              <a:solidFill>
                <a:schemeClr val="accent1">
                  <a:tint val="83000"/>
                  <a:satMod val="150000"/>
                </a:schemeClr>
              </a:solidFill>
            </a:endParaRPr>
          </a:p>
        </p:txBody>
      </p:sp>
      <p:sp>
        <p:nvSpPr>
          <p:cNvPr id="82947" name="Content Placeholder 2"/>
          <p:cNvSpPr>
            <a:spLocks noGrp="1"/>
          </p:cNvSpPr>
          <p:nvPr>
            <p:ph idx="1"/>
          </p:nvPr>
        </p:nvSpPr>
        <p:spPr>
          <a:xfrm>
            <a:off x="457200" y="1981200"/>
            <a:ext cx="8229600" cy="4473575"/>
          </a:xfrm>
        </p:spPr>
        <p:txBody>
          <a:bodyPr/>
          <a:lstStyle/>
          <a:p>
            <a:r>
              <a:rPr lang="en-GB" sz="2000" b="1" smtClean="0">
                <a:solidFill>
                  <a:schemeClr val="bg1"/>
                </a:solidFill>
                <a:ea typeface="ＭＳ Ｐゴシック" pitchFamily="34" charset="-128"/>
              </a:rPr>
              <a:t>In times such as this, when a  faithless society has become an indebted, atomised, lonely, and selfish society; a faithless society has become a culturally diminished society; a faithless society has become a fatherless society and a broken family society; a faithless society has become an anti-life society, there is a desperate need for a Mordecai and an Esther – both understanding the scale and nature of that which threatens us and the necessity of a brave response which draws together the practical and the spiritual</a:t>
            </a:r>
            <a:r>
              <a:rPr lang="en-GB" sz="3600" b="1" smtClean="0">
                <a:ea typeface="ＭＳ Ｐゴシック" pitchFamily="34" charset="-128"/>
              </a:rPr>
              <a:t>.</a:t>
            </a:r>
            <a:endParaRPr lang="en-GB" sz="3600" smtClean="0">
              <a:ea typeface="ＭＳ Ｐゴシック" pitchFamily="34" charset="-128"/>
            </a:endParaRPr>
          </a:p>
        </p:txBody>
      </p:sp>
    </p:spTree>
  </p:cSld>
  <p:clrMapOvr>
    <a:masterClrMapping/>
  </p:clrMapOvr>
  <p:transition spd="slow">
    <p:fade thruBlk="1"/>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GB" smtClean="0">
                <a:solidFill>
                  <a:srgbClr val="CC6600"/>
                </a:solidFill>
                <a:ea typeface="ＭＳ Ｐゴシック" pitchFamily="34" charset="-128"/>
              </a:rPr>
              <a:t>Man’s Inhumanity To Man</a:t>
            </a:r>
            <a:endParaRPr lang="en-GB" smtClean="0">
              <a:ea typeface="ＭＳ Ｐゴシック" pitchFamily="34" charset="-128"/>
            </a:endParaRPr>
          </a:p>
        </p:txBody>
      </p:sp>
      <p:pic>
        <p:nvPicPr>
          <p:cNvPr id="3" name="Picture 12" descr="sudan7b"/>
          <p:cNvPicPr>
            <a:picLocks noChangeAspect="1" noChangeArrowheads="1"/>
          </p:cNvPicPr>
          <p:nvPr/>
        </p:nvPicPr>
        <p:blipFill>
          <a:blip r:embed="rId2" cstate="print"/>
          <a:srcRect/>
          <a:stretch>
            <a:fillRect/>
          </a:stretch>
        </p:blipFill>
        <p:spPr bwMode="auto">
          <a:xfrm>
            <a:off x="250825" y="1196975"/>
            <a:ext cx="2952750" cy="1863725"/>
          </a:xfrm>
          <a:prstGeom prst="rect">
            <a:avLst/>
          </a:prstGeom>
          <a:ln>
            <a:noFill/>
          </a:ln>
          <a:effectLst>
            <a:outerShdw blurRad="190500" algn="tl" rotWithShape="0">
              <a:srgbClr val="000000">
                <a:alpha val="70000"/>
              </a:srgbClr>
            </a:outerShdw>
          </a:effectLst>
        </p:spPr>
      </p:pic>
      <p:pic>
        <p:nvPicPr>
          <p:cNvPr id="4" name="Picture 6" descr="darfur%201"/>
          <p:cNvPicPr>
            <a:picLocks noChangeAspect="1" noChangeArrowheads="1"/>
          </p:cNvPicPr>
          <p:nvPr/>
        </p:nvPicPr>
        <p:blipFill>
          <a:blip r:embed="rId3" cstate="print"/>
          <a:srcRect/>
          <a:stretch>
            <a:fillRect/>
          </a:stretch>
        </p:blipFill>
        <p:spPr bwMode="auto">
          <a:xfrm>
            <a:off x="3492500" y="1268413"/>
            <a:ext cx="2484438" cy="29527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9" descr="kids"/>
          <p:cNvPicPr>
            <a:picLocks noChangeAspect="1" noChangeArrowheads="1"/>
          </p:cNvPicPr>
          <p:nvPr/>
        </p:nvPicPr>
        <p:blipFill>
          <a:blip r:embed="rId4" cstate="print"/>
          <a:srcRect/>
          <a:stretch>
            <a:fillRect/>
          </a:stretch>
        </p:blipFill>
        <p:spPr bwMode="auto">
          <a:xfrm>
            <a:off x="6156325" y="1268413"/>
            <a:ext cx="2619375" cy="2952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11" descr="ap_korea_children_starvation_28jul05_eng_210"/>
          <p:cNvPicPr>
            <a:picLocks noChangeAspect="1" noChangeArrowheads="1"/>
          </p:cNvPicPr>
          <p:nvPr/>
        </p:nvPicPr>
        <p:blipFill>
          <a:blip r:embed="rId5" cstate="print"/>
          <a:srcRect/>
          <a:stretch>
            <a:fillRect/>
          </a:stretch>
        </p:blipFill>
        <p:spPr bwMode="auto">
          <a:xfrm>
            <a:off x="179388" y="3213100"/>
            <a:ext cx="1647825" cy="20002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8" descr="pic_spr012"/>
          <p:cNvPicPr>
            <a:picLocks noChangeAspect="1" noChangeArrowheads="1"/>
          </p:cNvPicPr>
          <p:nvPr/>
        </p:nvPicPr>
        <p:blipFill>
          <a:blip r:embed="rId6" cstate="print"/>
          <a:srcRect/>
          <a:stretch>
            <a:fillRect/>
          </a:stretch>
        </p:blipFill>
        <p:spPr bwMode="auto">
          <a:xfrm>
            <a:off x="179388" y="5300663"/>
            <a:ext cx="3097212" cy="140176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Picture 10" descr="r_street_children_brazil"/>
          <p:cNvPicPr>
            <a:picLocks noChangeAspect="1" noChangeArrowheads="1"/>
          </p:cNvPicPr>
          <p:nvPr/>
        </p:nvPicPr>
        <p:blipFill>
          <a:blip r:embed="rId7" cstate="print"/>
          <a:srcRect/>
          <a:stretch>
            <a:fillRect/>
          </a:stretch>
        </p:blipFill>
        <p:spPr bwMode="auto">
          <a:xfrm>
            <a:off x="1763713" y="3213100"/>
            <a:ext cx="1439862" cy="20097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Picture 7" descr="pic_burma"/>
          <p:cNvPicPr>
            <a:picLocks noChangeAspect="1" noChangeArrowheads="1"/>
          </p:cNvPicPr>
          <p:nvPr/>
        </p:nvPicPr>
        <p:blipFill>
          <a:blip r:embed="rId8" cstate="print"/>
          <a:srcRect/>
          <a:stretch>
            <a:fillRect/>
          </a:stretch>
        </p:blipFill>
        <p:spPr bwMode="auto">
          <a:xfrm>
            <a:off x="3492500" y="4365625"/>
            <a:ext cx="3133725" cy="230981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Picture 5" descr="congo"/>
          <p:cNvPicPr>
            <a:picLocks noChangeAspect="1" noChangeArrowheads="1"/>
          </p:cNvPicPr>
          <p:nvPr/>
        </p:nvPicPr>
        <p:blipFill>
          <a:blip r:embed="rId9" cstate="print"/>
          <a:srcRect/>
          <a:stretch>
            <a:fillRect/>
          </a:stretch>
        </p:blipFill>
        <p:spPr bwMode="auto">
          <a:xfrm>
            <a:off x="6084168" y="3682359"/>
            <a:ext cx="2834407" cy="298672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en-GB" smtClean="0">
                <a:solidFill>
                  <a:schemeClr val="bg1"/>
                </a:solidFill>
                <a:ea typeface="ＭＳ Ｐゴシック" pitchFamily="34" charset="-128"/>
              </a:rPr>
              <a:t>Nigeria, Syria, Egypt</a:t>
            </a:r>
          </a:p>
        </p:txBody>
      </p:sp>
      <p:pic>
        <p:nvPicPr>
          <p:cNvPr id="92163" name="Picture 2" descr="http://www.longwarjournal.org/images/Boko_Haram_2011_Bombing.jpg"/>
          <p:cNvPicPr>
            <a:picLocks noChangeAspect="1" noChangeArrowheads="1"/>
          </p:cNvPicPr>
          <p:nvPr/>
        </p:nvPicPr>
        <p:blipFill>
          <a:blip r:embed="rId2" cstate="print"/>
          <a:srcRect/>
          <a:stretch>
            <a:fillRect/>
          </a:stretch>
        </p:blipFill>
        <p:spPr bwMode="auto">
          <a:xfrm>
            <a:off x="228600" y="1524000"/>
            <a:ext cx="2819400" cy="4114800"/>
          </a:xfrm>
          <a:prstGeom prst="rect">
            <a:avLst/>
          </a:prstGeom>
          <a:noFill/>
          <a:ln w="9525">
            <a:noFill/>
            <a:miter lim="800000"/>
            <a:headEnd/>
            <a:tailEnd/>
          </a:ln>
        </p:spPr>
      </p:pic>
      <p:pic>
        <p:nvPicPr>
          <p:cNvPr id="92164" name="Picture 4" descr="http://www.mecn.org/wp-content/uploads/2012/03/churchbombediraq.jpg"/>
          <p:cNvPicPr>
            <a:picLocks noChangeAspect="1" noChangeArrowheads="1"/>
          </p:cNvPicPr>
          <p:nvPr/>
        </p:nvPicPr>
        <p:blipFill>
          <a:blip r:embed="rId3" cstate="print"/>
          <a:srcRect/>
          <a:stretch>
            <a:fillRect/>
          </a:stretch>
        </p:blipFill>
        <p:spPr bwMode="auto">
          <a:xfrm>
            <a:off x="3200400" y="1524000"/>
            <a:ext cx="2809875" cy="4114800"/>
          </a:xfrm>
          <a:prstGeom prst="rect">
            <a:avLst/>
          </a:prstGeom>
          <a:noFill/>
          <a:ln w="9525">
            <a:noFill/>
            <a:miter lim="800000"/>
            <a:headEnd/>
            <a:tailEnd/>
          </a:ln>
        </p:spPr>
      </p:pic>
      <p:pic>
        <p:nvPicPr>
          <p:cNvPr id="92165" name="Picture 6" descr="http://aroundthesphere.files.wordpress.com/2011/01/img-article-stack-egypt-church-bomb_134214704222.jpg"/>
          <p:cNvPicPr>
            <a:picLocks noChangeAspect="1" noChangeArrowheads="1"/>
          </p:cNvPicPr>
          <p:nvPr/>
        </p:nvPicPr>
        <p:blipFill>
          <a:blip r:embed="rId4" cstate="print"/>
          <a:srcRect/>
          <a:stretch>
            <a:fillRect/>
          </a:stretch>
        </p:blipFill>
        <p:spPr bwMode="auto">
          <a:xfrm>
            <a:off x="6172200" y="1524000"/>
            <a:ext cx="2743200" cy="4114800"/>
          </a:xfrm>
          <a:prstGeom prst="rect">
            <a:avLst/>
          </a:prstGeom>
          <a:noFill/>
          <a:ln w="9525">
            <a:noFill/>
            <a:miter lim="800000"/>
            <a:headEnd/>
            <a:tailEnd/>
          </a:ln>
        </p:spPr>
      </p:pic>
    </p:spTree>
  </p:cSld>
  <p:clrMapOvr>
    <a:masterClrMapping/>
  </p:clrMapOvr>
  <p:transition spd="slow">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cstate="print"/>
          <a:srcRect/>
          <a:stretch>
            <a:fillRect/>
          </a:stretch>
        </p:blipFill>
        <p:spPr bwMode="auto">
          <a:xfrm>
            <a:off x="381000" y="1219200"/>
            <a:ext cx="4321175" cy="3455988"/>
          </a:xfrm>
          <a:prstGeom prst="rect">
            <a:avLst/>
          </a:prstGeom>
          <a:noFill/>
          <a:ln w="9525">
            <a:noFill/>
            <a:miter lim="800000"/>
            <a:headEnd/>
            <a:tailEnd/>
          </a:ln>
        </p:spPr>
      </p:pic>
      <p:sp>
        <p:nvSpPr>
          <p:cNvPr id="93187" name="Title 2"/>
          <p:cNvSpPr>
            <a:spLocks noGrp="1"/>
          </p:cNvSpPr>
          <p:nvPr>
            <p:ph type="title"/>
          </p:nvPr>
        </p:nvSpPr>
        <p:spPr>
          <a:xfrm>
            <a:off x="250825" y="188913"/>
            <a:ext cx="8424863" cy="936625"/>
          </a:xfrm>
        </p:spPr>
        <p:txBody>
          <a:bodyPr/>
          <a:lstStyle/>
          <a:p>
            <a:r>
              <a:rPr lang="en-GB" sz="2800" smtClean="0">
                <a:solidFill>
                  <a:schemeClr val="bg1"/>
                </a:solidFill>
                <a:ea typeface="ＭＳ Ｐゴシック" pitchFamily="34" charset="-128"/>
              </a:rPr>
              <a:t>Pakistan</a:t>
            </a:r>
            <a:r>
              <a:rPr lang="en-GB" altLang="en-US" sz="2800" smtClean="0">
                <a:solidFill>
                  <a:schemeClr val="bg1"/>
                </a:solidFill>
                <a:ea typeface="ＭＳ Ｐゴシック" pitchFamily="34" charset="-128"/>
              </a:rPr>
              <a:t>’</a:t>
            </a:r>
            <a:r>
              <a:rPr lang="en-GB" sz="2800" smtClean="0">
                <a:solidFill>
                  <a:schemeClr val="bg1"/>
                </a:solidFill>
                <a:ea typeface="ＭＳ Ｐゴシック" pitchFamily="34" charset="-128"/>
              </a:rPr>
              <a:t>s murdered Minister for Minorities: Shabaz Bhatti and Governor Salman Taseer</a:t>
            </a:r>
          </a:p>
        </p:txBody>
      </p:sp>
      <p:sp>
        <p:nvSpPr>
          <p:cNvPr id="93188" name="Text Placeholder 5"/>
          <p:cNvSpPr>
            <a:spLocks noGrp="1"/>
          </p:cNvSpPr>
          <p:nvPr>
            <p:ph type="body" sz="half" idx="2"/>
          </p:nvPr>
        </p:nvSpPr>
        <p:spPr>
          <a:xfrm>
            <a:off x="250825" y="4797425"/>
            <a:ext cx="8497888" cy="1800225"/>
          </a:xfrm>
        </p:spPr>
        <p:txBody>
          <a:bodyPr/>
          <a:lstStyle/>
          <a:p>
            <a:pPr algn="just">
              <a:lnSpc>
                <a:spcPct val="80000"/>
              </a:lnSpc>
            </a:pPr>
            <a:r>
              <a:rPr lang="en-GB" sz="2200" b="1" i="1" smtClean="0">
                <a:solidFill>
                  <a:srgbClr val="92D050"/>
                </a:solidFill>
                <a:ea typeface="ＭＳ Ｐゴシック" pitchFamily="34" charset="-128"/>
              </a:rPr>
              <a:t>Bhatti said that his stand would </a:t>
            </a:r>
            <a:r>
              <a:rPr lang="en-GB" altLang="en-US" sz="2200" b="1" i="1" smtClean="0">
                <a:solidFill>
                  <a:srgbClr val="92D050"/>
                </a:solidFill>
                <a:ea typeface="ＭＳ Ｐゴシック" pitchFamily="34" charset="-128"/>
              </a:rPr>
              <a:t>“</a:t>
            </a:r>
            <a:r>
              <a:rPr lang="en-GB" sz="2200" b="1" i="1" smtClean="0">
                <a:solidFill>
                  <a:srgbClr val="92D050"/>
                </a:solidFill>
                <a:ea typeface="ＭＳ Ｐゴシック" pitchFamily="34" charset="-128"/>
              </a:rPr>
              <a:t>send a message of hope to the people living a life of disappointment, disillusionment and despair</a:t>
            </a:r>
            <a:r>
              <a:rPr lang="en-GB" altLang="en-US" sz="2200" b="1" i="1" smtClean="0">
                <a:solidFill>
                  <a:srgbClr val="92D050"/>
                </a:solidFill>
                <a:ea typeface="ＭＳ Ｐゴシック" pitchFamily="34" charset="-128"/>
              </a:rPr>
              <a:t>”</a:t>
            </a:r>
            <a:r>
              <a:rPr lang="en-GB" sz="2200" b="1" i="1" smtClean="0">
                <a:solidFill>
                  <a:srgbClr val="92D050"/>
                </a:solidFill>
                <a:ea typeface="ＭＳ Ｐゴシック" pitchFamily="34" charset="-128"/>
              </a:rPr>
              <a:t> adding that his life was dedicated to </a:t>
            </a:r>
            <a:r>
              <a:rPr lang="en-GB" altLang="en-US" sz="2200" b="1" i="1" smtClean="0">
                <a:solidFill>
                  <a:srgbClr val="92D050"/>
                </a:solidFill>
                <a:ea typeface="ＭＳ Ｐゴシック" pitchFamily="34" charset="-128"/>
              </a:rPr>
              <a:t>“</a:t>
            </a:r>
            <a:r>
              <a:rPr lang="en-GB" sz="2200" b="1" i="1" smtClean="0">
                <a:solidFill>
                  <a:srgbClr val="92D050"/>
                </a:solidFill>
                <a:ea typeface="ＭＳ Ｐゴシック" pitchFamily="34" charset="-128"/>
              </a:rPr>
              <a:t>the oppressed, the down-trodden and the marginalised</a:t>
            </a:r>
            <a:r>
              <a:rPr lang="en-GB" altLang="en-US" sz="2200" b="1" i="1" smtClean="0">
                <a:solidFill>
                  <a:srgbClr val="92D050"/>
                </a:solidFill>
                <a:ea typeface="ＭＳ Ｐゴシック" pitchFamily="34" charset="-128"/>
              </a:rPr>
              <a:t>”</a:t>
            </a:r>
            <a:r>
              <a:rPr lang="en-GB" sz="2200" b="1" i="1" smtClean="0">
                <a:solidFill>
                  <a:srgbClr val="92D050"/>
                </a:solidFill>
                <a:ea typeface="ＭＳ Ｐゴシック" pitchFamily="34" charset="-128"/>
              </a:rPr>
              <a:t> and to </a:t>
            </a:r>
            <a:r>
              <a:rPr lang="en-GB" altLang="en-US" sz="2200" b="1" i="1" smtClean="0">
                <a:solidFill>
                  <a:srgbClr val="92D050"/>
                </a:solidFill>
                <a:ea typeface="ＭＳ Ｐゴシック" pitchFamily="34" charset="-128"/>
              </a:rPr>
              <a:t>“</a:t>
            </a:r>
            <a:r>
              <a:rPr lang="en-GB" sz="2200" b="1" i="1" smtClean="0">
                <a:solidFill>
                  <a:srgbClr val="92D050"/>
                </a:solidFill>
                <a:ea typeface="ＭＳ Ｐゴシック" pitchFamily="34" charset="-128"/>
              </a:rPr>
              <a:t>the struggle for human equality, social justice, religious freedom and the empowerment of religious minorities</a:t>
            </a:r>
            <a:r>
              <a:rPr lang="en-GB" altLang="en-US" sz="2200" b="1" i="1" smtClean="0">
                <a:solidFill>
                  <a:srgbClr val="92D050"/>
                </a:solidFill>
                <a:ea typeface="ＭＳ Ｐゴシック" pitchFamily="34" charset="-128"/>
              </a:rPr>
              <a:t>’</a:t>
            </a:r>
            <a:r>
              <a:rPr lang="en-GB" sz="2200" b="1" i="1" smtClean="0">
                <a:solidFill>
                  <a:srgbClr val="92D050"/>
                </a:solidFill>
                <a:ea typeface="ＭＳ Ｐゴシック" pitchFamily="34" charset="-128"/>
              </a:rPr>
              <a:t> communities.</a:t>
            </a:r>
            <a:r>
              <a:rPr lang="en-GB" altLang="en-US" sz="2200" b="1" i="1" smtClean="0">
                <a:solidFill>
                  <a:srgbClr val="92D050"/>
                </a:solidFill>
                <a:ea typeface="ＭＳ Ｐゴシック" pitchFamily="34" charset="-128"/>
              </a:rPr>
              <a:t>”</a:t>
            </a:r>
            <a:r>
              <a:rPr lang="en-GB" sz="2200" b="1" i="1" smtClean="0">
                <a:solidFill>
                  <a:srgbClr val="92D050"/>
                </a:solidFill>
                <a:ea typeface="ＭＳ Ｐゴシック" pitchFamily="34" charset="-128"/>
              </a:rPr>
              <a:t> </a:t>
            </a:r>
          </a:p>
        </p:txBody>
      </p:sp>
      <p:pic>
        <p:nvPicPr>
          <p:cNvPr id="93189" name="Picture 2" descr="http://cdn.criticalppp.com/wp-content/uploads/2011/01/Salman-Taseer-Killed1.jpg"/>
          <p:cNvPicPr>
            <a:picLocks noChangeAspect="1" noChangeArrowheads="1"/>
          </p:cNvPicPr>
          <p:nvPr/>
        </p:nvPicPr>
        <p:blipFill>
          <a:blip r:embed="rId3" cstate="print"/>
          <a:srcRect/>
          <a:stretch>
            <a:fillRect/>
          </a:stretch>
        </p:blipFill>
        <p:spPr bwMode="auto">
          <a:xfrm>
            <a:off x="4953000" y="1066800"/>
            <a:ext cx="3505200" cy="3438525"/>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ChangeArrowheads="1"/>
          </p:cNvSpPr>
          <p:nvPr/>
        </p:nvSpPr>
        <p:spPr bwMode="auto">
          <a:xfrm>
            <a:off x="990600" y="4495800"/>
            <a:ext cx="7010400" cy="2062103"/>
          </a:xfrm>
          <a:prstGeom prst="rect">
            <a:avLst/>
          </a:prstGeom>
          <a:noFill/>
          <a:ln w="9525">
            <a:noFill/>
            <a:miter lim="800000"/>
            <a:headEnd/>
            <a:tailEnd/>
          </a:ln>
        </p:spPr>
        <p:txBody>
          <a:bodyPr wrap="square">
            <a:spAutoFit/>
            <a:scene3d>
              <a:camera prst="orthographicFront"/>
              <a:lightRig rig="threePt" dir="t"/>
            </a:scene3d>
            <a:sp3d extrusionH="57150">
              <a:bevelT w="38100" h="38100"/>
            </a:sp3d>
          </a:bodyPr>
          <a:lstStyle/>
          <a:p>
            <a:pPr algn="r"/>
            <a:r>
              <a:rPr lang="en-GB" dirty="0"/>
              <a:t>“</a:t>
            </a:r>
            <a:r>
              <a:rPr lang="en-GB" sz="3200" i="1" dirty="0">
                <a:solidFill>
                  <a:schemeClr val="bg1"/>
                </a:solidFill>
              </a:rPr>
              <a:t>Remember the days of old, Consider the generations long ago; Ask your father to recount it, And your elders to tell you the tale” (</a:t>
            </a:r>
            <a:r>
              <a:rPr lang="en-GB" sz="3200" dirty="0">
                <a:solidFill>
                  <a:schemeClr val="bg1"/>
                </a:solidFill>
              </a:rPr>
              <a:t>Deuteronomy:32:7)</a:t>
            </a:r>
            <a:endParaRPr lang="en-GB" dirty="0">
              <a:solidFill>
                <a:schemeClr val="bg1"/>
              </a:solidFill>
            </a:endParaRPr>
          </a:p>
        </p:txBody>
      </p:sp>
      <p:pic>
        <p:nvPicPr>
          <p:cNvPr id="7172" name="Picture 2" descr="http://1.bp.blogspot.com/-DH7Nv9uayDE/UQH0UKQcB5I/AAAAAAAAAv8/4TcE6OeZoTI/s1600/deuteronomy.jpeg"/>
          <p:cNvPicPr>
            <a:picLocks noChangeAspect="1" noChangeArrowheads="1"/>
          </p:cNvPicPr>
          <p:nvPr/>
        </p:nvPicPr>
        <p:blipFill>
          <a:blip r:embed="rId3" cstate="print"/>
          <a:srcRect/>
          <a:stretch>
            <a:fillRect/>
          </a:stretch>
        </p:blipFill>
        <p:spPr bwMode="auto">
          <a:xfrm>
            <a:off x="2057400" y="762000"/>
            <a:ext cx="5029200" cy="2955925"/>
          </a:xfrm>
          <a:prstGeom prst="rect">
            <a:avLst/>
          </a:prstGeom>
          <a:ln>
            <a:noFill/>
          </a:ln>
          <a:effectLst>
            <a:outerShdw blurRad="190500" algn="tl" rotWithShape="0">
              <a:srgbClr val="000000">
                <a:alpha val="70000"/>
              </a:srgbClr>
            </a:outerShdw>
          </a:effectLst>
        </p:spPr>
      </p:pic>
    </p:spTree>
  </p:cSld>
  <p:clrMapOvr>
    <a:masterClrMapping/>
  </p:clrMapOvr>
  <p:transition spd="slow">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 memory of Shahbaz Bhati.wmv">
            <a:hlinkClick r:id="" action="ppaction://media"/>
          </p:cNvPr>
          <p:cNvPicPr>
            <a:picLocks noRot="1" noChangeAspect="1"/>
          </p:cNvPicPr>
          <p:nvPr>
            <a:videoFile r:link="rId1"/>
          </p:nvPr>
        </p:nvPicPr>
        <p:blipFill>
          <a:blip r:embed="rId3" cstate="print"/>
          <a:stretch>
            <a:fillRect/>
          </a:stretch>
        </p:blipFill>
        <p:spPr>
          <a:xfrm>
            <a:off x="0" y="838200"/>
            <a:ext cx="9144000" cy="5139485"/>
          </a:xfrm>
          <a:prstGeom prst="rect">
            <a:avLst/>
          </a:prstGeom>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5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lordalton.files.wordpress.com/2012/10/img00777-20120929-06261.jpg?w=300&amp;h=225"/>
          <p:cNvPicPr>
            <a:picLocks noChangeAspect="1" noChangeArrowheads="1"/>
          </p:cNvPicPr>
          <p:nvPr/>
        </p:nvPicPr>
        <p:blipFill>
          <a:blip r:embed="rId2" cstate="print"/>
          <a:srcRect/>
          <a:stretch>
            <a:fillRect/>
          </a:stretch>
        </p:blipFill>
        <p:spPr bwMode="auto">
          <a:xfrm>
            <a:off x="228600" y="685800"/>
            <a:ext cx="3860800" cy="2895600"/>
          </a:xfrm>
          <a:prstGeom prst="rect">
            <a:avLst/>
          </a:prstGeom>
          <a:noFill/>
          <a:ln w="9525">
            <a:noFill/>
            <a:miter lim="800000"/>
            <a:headEnd/>
            <a:tailEnd/>
          </a:ln>
        </p:spPr>
      </p:pic>
      <p:pic>
        <p:nvPicPr>
          <p:cNvPr id="87043" name="Picture 4" descr="http://lordalton.files.wordpress.com/2012/10/img00784-20120929-0632.jpg"/>
          <p:cNvPicPr>
            <a:picLocks noChangeAspect="1" noChangeArrowheads="1"/>
          </p:cNvPicPr>
          <p:nvPr/>
        </p:nvPicPr>
        <p:blipFill>
          <a:blip r:embed="rId3" cstate="print"/>
          <a:srcRect/>
          <a:stretch>
            <a:fillRect/>
          </a:stretch>
        </p:blipFill>
        <p:spPr bwMode="auto">
          <a:xfrm>
            <a:off x="4343400" y="609600"/>
            <a:ext cx="3960813" cy="2971800"/>
          </a:xfrm>
          <a:prstGeom prst="rect">
            <a:avLst/>
          </a:prstGeom>
          <a:noFill/>
          <a:ln w="9525">
            <a:noFill/>
            <a:miter lim="800000"/>
            <a:headEnd/>
            <a:tailEnd/>
          </a:ln>
        </p:spPr>
      </p:pic>
      <p:pic>
        <p:nvPicPr>
          <p:cNvPr id="87044" name="Picture 6" descr="http://lordalton.files.wordpress.com/2012/10/north-korean-border-guards.jpg"/>
          <p:cNvPicPr>
            <a:picLocks noChangeAspect="1" noChangeArrowheads="1"/>
          </p:cNvPicPr>
          <p:nvPr/>
        </p:nvPicPr>
        <p:blipFill>
          <a:blip r:embed="rId4" cstate="print"/>
          <a:srcRect/>
          <a:stretch>
            <a:fillRect/>
          </a:stretch>
        </p:blipFill>
        <p:spPr bwMode="auto">
          <a:xfrm>
            <a:off x="228600" y="4419600"/>
            <a:ext cx="3733800" cy="2209800"/>
          </a:xfrm>
          <a:prstGeom prst="rect">
            <a:avLst/>
          </a:prstGeom>
          <a:noFill/>
          <a:ln w="9525">
            <a:noFill/>
            <a:miter lim="800000"/>
            <a:headEnd/>
            <a:tailEnd/>
          </a:ln>
        </p:spPr>
      </p:pic>
      <p:pic>
        <p:nvPicPr>
          <p:cNvPr id="87045" name="Picture 8" descr="http://lordalton.files.wordpress.com/2012/10/peter-fechter.jpg"/>
          <p:cNvPicPr>
            <a:picLocks noChangeAspect="1" noChangeArrowheads="1"/>
          </p:cNvPicPr>
          <p:nvPr/>
        </p:nvPicPr>
        <p:blipFill>
          <a:blip r:embed="rId5" cstate="print"/>
          <a:srcRect/>
          <a:stretch>
            <a:fillRect/>
          </a:stretch>
        </p:blipFill>
        <p:spPr bwMode="auto">
          <a:xfrm>
            <a:off x="5715000" y="3657600"/>
            <a:ext cx="3200400" cy="3048000"/>
          </a:xfrm>
          <a:prstGeom prst="rect">
            <a:avLst/>
          </a:prstGeom>
          <a:noFill/>
          <a:ln w="9525">
            <a:noFill/>
            <a:miter lim="800000"/>
            <a:headEnd/>
            <a:tailEnd/>
          </a:ln>
        </p:spPr>
      </p:pic>
      <p:pic>
        <p:nvPicPr>
          <p:cNvPr id="87046" name="Picture 10" descr="http://lordalton.files.wordpress.com/2012/10/peter-fechter-2.jpg"/>
          <p:cNvPicPr>
            <a:picLocks noChangeAspect="1" noChangeArrowheads="1"/>
          </p:cNvPicPr>
          <p:nvPr/>
        </p:nvPicPr>
        <p:blipFill>
          <a:blip r:embed="rId6" cstate="print"/>
          <a:srcRect/>
          <a:stretch>
            <a:fillRect/>
          </a:stretch>
        </p:blipFill>
        <p:spPr bwMode="auto">
          <a:xfrm>
            <a:off x="4495800" y="3657600"/>
            <a:ext cx="990600" cy="1276350"/>
          </a:xfrm>
          <a:prstGeom prst="rect">
            <a:avLst/>
          </a:prstGeom>
          <a:noFill/>
          <a:ln w="9525">
            <a:noFill/>
            <a:miter lim="800000"/>
            <a:headEnd/>
            <a:tailEnd/>
          </a:ln>
        </p:spPr>
      </p:pic>
    </p:spTree>
  </p:cSld>
  <p:clrMapOvr>
    <a:masterClrMapping/>
  </p:clrMapOvr>
  <p:transition spd="slow">
    <p:fade thruBlk="1"/>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GB" smtClean="0">
                <a:solidFill>
                  <a:schemeClr val="bg1"/>
                </a:solidFill>
                <a:ea typeface="ＭＳ Ｐゴシック" pitchFamily="34" charset="-128"/>
              </a:rPr>
              <a:t>Life and Death on The North Korean Border</a:t>
            </a:r>
          </a:p>
        </p:txBody>
      </p:sp>
      <p:sp>
        <p:nvSpPr>
          <p:cNvPr id="88067" name="Rectangle 3"/>
          <p:cNvSpPr>
            <a:spLocks noGrp="1" noChangeArrowheads="1"/>
          </p:cNvSpPr>
          <p:nvPr>
            <p:ph type="body" idx="1"/>
          </p:nvPr>
        </p:nvSpPr>
        <p:spPr/>
        <p:txBody>
          <a:bodyPr/>
          <a:lstStyle/>
          <a:p>
            <a:pPr eaLnBrk="1" hangingPunct="1">
              <a:buFontTx/>
              <a:buNone/>
            </a:pPr>
            <a:endParaRPr lang="en-US" smtClean="0">
              <a:ea typeface="ＭＳ Ｐゴシック" pitchFamily="34" charset="-128"/>
            </a:endParaRPr>
          </a:p>
        </p:txBody>
      </p:sp>
      <p:pic>
        <p:nvPicPr>
          <p:cNvPr id="88068" name="Picture 5" descr="200803050015_01"/>
          <p:cNvPicPr>
            <a:picLocks noChangeAspect="1" noChangeArrowheads="1"/>
          </p:cNvPicPr>
          <p:nvPr/>
        </p:nvPicPr>
        <p:blipFill>
          <a:blip r:embed="rId2" cstate="print"/>
          <a:srcRect/>
          <a:stretch>
            <a:fillRect/>
          </a:stretch>
        </p:blipFill>
        <p:spPr bwMode="auto">
          <a:xfrm>
            <a:off x="381000" y="1524000"/>
            <a:ext cx="8458200" cy="4724400"/>
          </a:xfrm>
          <a:prstGeom prst="rect">
            <a:avLst/>
          </a:prstGeom>
          <a:noFill/>
          <a:ln w="9525">
            <a:noFill/>
            <a:miter lim="800000"/>
            <a:headEnd/>
            <a:tailEnd/>
          </a:ln>
        </p:spPr>
      </p:pic>
      <p:sp>
        <p:nvSpPr>
          <p:cNvPr id="88069" name="Text Box 6"/>
          <p:cNvSpPr txBox="1">
            <a:spLocks noChangeArrowheads="1"/>
          </p:cNvSpPr>
          <p:nvPr/>
        </p:nvSpPr>
        <p:spPr bwMode="auto">
          <a:xfrm>
            <a:off x="1431925" y="6361113"/>
            <a:ext cx="5619750" cy="366712"/>
          </a:xfrm>
          <a:prstGeom prst="rect">
            <a:avLst/>
          </a:prstGeom>
          <a:noFill/>
          <a:ln w="9525">
            <a:noFill/>
            <a:miter lim="800000"/>
            <a:headEnd/>
            <a:tailEnd/>
          </a:ln>
        </p:spPr>
        <p:txBody>
          <a:bodyPr wrap="none">
            <a:spAutoFit/>
          </a:bodyPr>
          <a:lstStyle/>
          <a:p>
            <a:r>
              <a:rPr lang="en-GB"/>
              <a:t>       The Perils Of Escaping Across The River Tumen </a:t>
            </a:r>
          </a:p>
        </p:txBody>
      </p:sp>
    </p:spTree>
  </p:cSld>
  <p:clrMapOvr>
    <a:masterClrMapping/>
  </p:clrMapOvr>
  <p:transition spd="slow">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descr="http://1.bp.blogspot.com/-KcNTbwTSde4/UAYOOGBXKTI/AAAAAAAAcPk/ptMI3zmcNKY/s1600/escape+from+camp+14.jpeg"/>
          <p:cNvPicPr>
            <a:picLocks noChangeAspect="1" noChangeArrowheads="1"/>
          </p:cNvPicPr>
          <p:nvPr/>
        </p:nvPicPr>
        <p:blipFill>
          <a:blip r:embed="rId2" cstate="print"/>
          <a:srcRect/>
          <a:stretch>
            <a:fillRect/>
          </a:stretch>
        </p:blipFill>
        <p:spPr bwMode="auto">
          <a:xfrm>
            <a:off x="4267200" y="533400"/>
            <a:ext cx="4038600" cy="5638800"/>
          </a:xfrm>
          <a:prstGeom prst="rect">
            <a:avLst/>
          </a:prstGeom>
          <a:noFill/>
          <a:ln w="9525">
            <a:noFill/>
            <a:miter lim="800000"/>
            <a:headEnd/>
            <a:tailEnd/>
          </a:ln>
        </p:spPr>
      </p:pic>
      <p:pic>
        <p:nvPicPr>
          <p:cNvPr id="3" name="Picture 3" descr="C:\Users\ALTOND\Pictures\untitled.bmp"/>
          <p:cNvPicPr>
            <a:picLocks noChangeAspect="1" noChangeArrowheads="1"/>
          </p:cNvPicPr>
          <p:nvPr/>
        </p:nvPicPr>
        <p:blipFill>
          <a:blip r:embed="rId3" cstate="print"/>
          <a:srcRect/>
          <a:stretch>
            <a:fillRect/>
          </a:stretch>
        </p:blipFill>
        <p:spPr bwMode="auto">
          <a:xfrm>
            <a:off x="762000" y="685800"/>
            <a:ext cx="3124200" cy="3429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spd="slow">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457200" y="274638"/>
            <a:ext cx="8229600" cy="2087562"/>
          </a:xfrm>
        </p:spPr>
        <p:txBody>
          <a:bodyPr/>
          <a:lstStyle/>
          <a:p>
            <a:r>
              <a:rPr lang="en-GB" b="1" i="1" smtClean="0">
                <a:solidFill>
                  <a:schemeClr val="bg1"/>
                </a:solidFill>
                <a:ea typeface="ＭＳ Ｐゴシック" pitchFamily="34" charset="-128"/>
              </a:rPr>
              <a:t>The Plight of Men, Women and Children – 200,000 in the gulags of North Korea</a:t>
            </a:r>
            <a:br>
              <a:rPr lang="en-GB" b="1" i="1" smtClean="0">
                <a:solidFill>
                  <a:schemeClr val="bg1"/>
                </a:solidFill>
                <a:ea typeface="ＭＳ Ｐゴシック" pitchFamily="34" charset="-128"/>
              </a:rPr>
            </a:br>
            <a:endParaRPr lang="en-GB" smtClean="0">
              <a:solidFill>
                <a:schemeClr val="bg1"/>
              </a:solidFill>
              <a:ea typeface="ＭＳ Ｐゴシック" pitchFamily="34" charset="-128"/>
            </a:endParaRPr>
          </a:p>
        </p:txBody>
      </p:sp>
      <p:pic>
        <p:nvPicPr>
          <p:cNvPr id="90115" name="Picture 4" descr="Dad_007"/>
          <p:cNvPicPr>
            <a:picLocks noChangeAspect="1" noChangeArrowheads="1"/>
          </p:cNvPicPr>
          <p:nvPr/>
        </p:nvPicPr>
        <p:blipFill>
          <a:blip r:embed="rId2" cstate="print"/>
          <a:srcRect/>
          <a:stretch>
            <a:fillRect/>
          </a:stretch>
        </p:blipFill>
        <p:spPr bwMode="auto">
          <a:xfrm>
            <a:off x="457200" y="2209800"/>
            <a:ext cx="3124200" cy="3203575"/>
          </a:xfrm>
          <a:prstGeom prst="rect">
            <a:avLst/>
          </a:prstGeom>
          <a:noFill/>
          <a:ln w="9525">
            <a:noFill/>
            <a:miter lim="800000"/>
            <a:headEnd/>
            <a:tailEnd/>
          </a:ln>
        </p:spPr>
      </p:pic>
      <p:pic>
        <p:nvPicPr>
          <p:cNvPr id="90116" name="Picture 2" descr="http://dynamic.csw.org.uk/resources/news/article/1152.jpg"/>
          <p:cNvPicPr>
            <a:picLocks noChangeAspect="1" noChangeArrowheads="1"/>
          </p:cNvPicPr>
          <p:nvPr/>
        </p:nvPicPr>
        <p:blipFill>
          <a:blip r:embed="rId3" cstate="print"/>
          <a:srcRect/>
          <a:stretch>
            <a:fillRect/>
          </a:stretch>
        </p:blipFill>
        <p:spPr bwMode="auto">
          <a:xfrm>
            <a:off x="3733800" y="3962400"/>
            <a:ext cx="1524000" cy="1981200"/>
          </a:xfrm>
          <a:prstGeom prst="rect">
            <a:avLst/>
          </a:prstGeom>
          <a:noFill/>
          <a:ln w="9525">
            <a:noFill/>
            <a:miter lim="800000"/>
            <a:headEnd/>
            <a:tailEnd/>
          </a:ln>
        </p:spPr>
      </p:pic>
      <p:pic>
        <p:nvPicPr>
          <p:cNvPr id="90117" name="Picture 4" descr="Jung Guang-il, left, and Lee Ok-suk. Photo Chris Harris / The Times. Click on image for full size version on Times website"/>
          <p:cNvPicPr>
            <a:picLocks noChangeAspect="1" noChangeArrowheads="1"/>
          </p:cNvPicPr>
          <p:nvPr/>
        </p:nvPicPr>
        <p:blipFill>
          <a:blip r:embed="rId4" cstate="print"/>
          <a:srcRect/>
          <a:stretch>
            <a:fillRect/>
          </a:stretch>
        </p:blipFill>
        <p:spPr bwMode="auto">
          <a:xfrm>
            <a:off x="6172200" y="2209800"/>
            <a:ext cx="2628900" cy="1628775"/>
          </a:xfrm>
          <a:prstGeom prst="rect">
            <a:avLst/>
          </a:prstGeom>
          <a:noFill/>
          <a:ln w="9525">
            <a:noFill/>
            <a:miter lim="800000"/>
            <a:headEnd/>
            <a:tailEnd/>
          </a:ln>
        </p:spPr>
      </p:pic>
      <p:pic>
        <p:nvPicPr>
          <p:cNvPr id="90118" name="Picture 6" descr="http://www.langleyintelligencegroup.com/CMSPages/GetFile.aspx?guid=dea318c4-2483-4eb8-b0ca-c6d9c9404336"/>
          <p:cNvPicPr>
            <a:picLocks noChangeAspect="1" noChangeArrowheads="1"/>
          </p:cNvPicPr>
          <p:nvPr/>
        </p:nvPicPr>
        <p:blipFill>
          <a:blip r:embed="rId5" cstate="print"/>
          <a:srcRect/>
          <a:stretch>
            <a:fillRect/>
          </a:stretch>
        </p:blipFill>
        <p:spPr bwMode="auto">
          <a:xfrm>
            <a:off x="5562600" y="3962400"/>
            <a:ext cx="3276600" cy="2543175"/>
          </a:xfrm>
          <a:prstGeom prst="rect">
            <a:avLst/>
          </a:prstGeom>
          <a:noFill/>
          <a:ln w="9525">
            <a:noFill/>
            <a:miter lim="800000"/>
            <a:headEnd/>
            <a:tailEnd/>
          </a:ln>
        </p:spPr>
      </p:pic>
      <p:pic>
        <p:nvPicPr>
          <p:cNvPr id="90119" name="Picture 9" descr="Mr_Yoo_Sang_Joon"/>
          <p:cNvPicPr>
            <a:picLocks noChangeAspect="1" noChangeArrowheads="1"/>
          </p:cNvPicPr>
          <p:nvPr/>
        </p:nvPicPr>
        <p:blipFill>
          <a:blip r:embed="rId6" cstate="print"/>
          <a:srcRect/>
          <a:stretch>
            <a:fillRect/>
          </a:stretch>
        </p:blipFill>
        <p:spPr bwMode="auto">
          <a:xfrm>
            <a:off x="3733800" y="2209800"/>
            <a:ext cx="2209800" cy="1600200"/>
          </a:xfrm>
          <a:prstGeom prst="rect">
            <a:avLst/>
          </a:prstGeom>
          <a:noFill/>
          <a:ln w="9525">
            <a:noFill/>
            <a:miter lim="800000"/>
            <a:headEnd/>
            <a:tailEnd/>
          </a:ln>
        </p:spPr>
      </p:pic>
    </p:spTree>
  </p:cSld>
  <p:clrMapOvr>
    <a:masterClrMapping/>
  </p:clrMapOvr>
  <p:transition spd="slow">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en-GB" smtClean="0">
                <a:solidFill>
                  <a:schemeClr val="bg1"/>
                </a:solidFill>
                <a:ea typeface="ＭＳ Ｐゴシック" pitchFamily="34" charset="-128"/>
              </a:rPr>
              <a:t>Broken or Crushed: The Dalits and the Caste System</a:t>
            </a:r>
          </a:p>
        </p:txBody>
      </p:sp>
      <p:sp>
        <p:nvSpPr>
          <p:cNvPr id="84995" name="Content Placeholder 2"/>
          <p:cNvSpPr>
            <a:spLocks noGrp="1"/>
          </p:cNvSpPr>
          <p:nvPr>
            <p:ph idx="1"/>
          </p:nvPr>
        </p:nvSpPr>
        <p:spPr/>
        <p:txBody>
          <a:bodyPr/>
          <a:lstStyle/>
          <a:p>
            <a:r>
              <a:rPr lang="en-GB" sz="2000" smtClean="0">
                <a:solidFill>
                  <a:schemeClr val="bg1"/>
                </a:solidFill>
                <a:ea typeface="ＭＳ Ｐゴシック" pitchFamily="34" charset="-128"/>
              </a:rPr>
              <a:t>170 million people remain in India as Dalits, in addition to the 400,000 in our own country.</a:t>
            </a:r>
          </a:p>
          <a:p>
            <a:endParaRPr lang="en-GB" sz="2000" smtClean="0">
              <a:solidFill>
                <a:schemeClr val="bg1"/>
              </a:solidFill>
              <a:ea typeface="ＭＳ Ｐゴシック" pitchFamily="34" charset="-128"/>
            </a:endParaRPr>
          </a:p>
          <a:p>
            <a:r>
              <a:rPr lang="en-GB" sz="2000" b="1" u="sng" smtClean="0">
                <a:solidFill>
                  <a:schemeClr val="bg1"/>
                </a:solidFill>
                <a:ea typeface="ＭＳ Ｐゴシック" pitchFamily="34" charset="-128"/>
              </a:rPr>
              <a:t>March 4</a:t>
            </a:r>
            <a:r>
              <a:rPr lang="en-GB" sz="2000" b="1" u="sng" baseline="30000" smtClean="0">
                <a:solidFill>
                  <a:schemeClr val="bg1"/>
                </a:solidFill>
                <a:ea typeface="ＭＳ Ｐゴシック" pitchFamily="34" charset="-128"/>
              </a:rPr>
              <a:t>th</a:t>
            </a:r>
            <a:r>
              <a:rPr lang="en-GB" sz="2000" b="1" u="sng" smtClean="0">
                <a:solidFill>
                  <a:schemeClr val="bg1"/>
                </a:solidFill>
                <a:ea typeface="ＭＳ Ｐゴシック" pitchFamily="34" charset="-128"/>
              </a:rPr>
              <a:t> 2013 in the House of Lords:</a:t>
            </a:r>
          </a:p>
          <a:p>
            <a:endParaRPr lang="en-GB" sz="2000" smtClean="0">
              <a:solidFill>
                <a:schemeClr val="bg1"/>
              </a:solidFill>
              <a:ea typeface="ＭＳ Ｐゴシック" pitchFamily="34" charset="-128"/>
            </a:endParaRPr>
          </a:p>
          <a:p>
            <a:r>
              <a:rPr lang="en-GB" sz="2000" i="1" smtClean="0">
                <a:solidFill>
                  <a:schemeClr val="bg1"/>
                </a:solidFill>
                <a:ea typeface="ＭＳ Ｐゴシック" pitchFamily="34" charset="-128"/>
              </a:rPr>
              <a:t>“ When the House considers that every single day in India every 18 minutes a crime is committed against a Dalit; every day three Dalit women are raped; two Dalits are murdered; two Dalit houses are burned; 11 Dalits are beaten; that many are impoverished; some half of Dalit children are under-nourished; 12% die before their fifth birthday; vast numbers are uneducated or illiterate; and 45% cannot read or write it is quite clear that we do not need more inquiries or studies.”</a:t>
            </a:r>
          </a:p>
        </p:txBody>
      </p:sp>
      <p:pic>
        <p:nvPicPr>
          <p:cNvPr id="84996" name="Picture 3" descr="C:\Users\ALTOND\AppData\Local\Microsoft\Windows\Temporary Internet Files\Content.Outlook\HKMGGK0E\India 2007 child bonded labourers turning bricks to dry them in the sun - credit A-SIntl.jpg"/>
          <p:cNvPicPr>
            <a:picLocks noChangeAspect="1" noChangeArrowheads="1"/>
          </p:cNvPicPr>
          <p:nvPr/>
        </p:nvPicPr>
        <p:blipFill>
          <a:blip r:embed="rId2" cstate="print"/>
          <a:srcRect/>
          <a:stretch>
            <a:fillRect/>
          </a:stretch>
        </p:blipFill>
        <p:spPr bwMode="auto">
          <a:xfrm>
            <a:off x="7772400" y="1066800"/>
            <a:ext cx="1143000" cy="1600200"/>
          </a:xfrm>
          <a:prstGeom prst="rect">
            <a:avLst/>
          </a:prstGeom>
          <a:noFill/>
          <a:ln w="9525">
            <a:noFill/>
            <a:miter lim="800000"/>
            <a:headEnd/>
            <a:tailEnd/>
          </a:ln>
        </p:spPr>
      </p:pic>
    </p:spTree>
  </p:cSld>
  <p:clrMapOvr>
    <a:masterClrMapping/>
  </p:clrMapOvr>
  <p:transition spd="slow">
    <p:fade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Content Placeholder 2"/>
          <p:cNvSpPr>
            <a:spLocks noGrp="1"/>
          </p:cNvSpPr>
          <p:nvPr>
            <p:ph idx="1"/>
          </p:nvPr>
        </p:nvSpPr>
        <p:spPr>
          <a:xfrm>
            <a:off x="457200" y="152400"/>
            <a:ext cx="8229600" cy="5973763"/>
          </a:xfrm>
        </p:spPr>
        <p:txBody>
          <a:bodyPr/>
          <a:lstStyle/>
          <a:p>
            <a:endParaRPr lang="en-GB" sz="2400" smtClean="0">
              <a:solidFill>
                <a:schemeClr val="bg1"/>
              </a:solidFill>
              <a:ea typeface="ＭＳ Ｐゴシック" pitchFamily="34" charset="-128"/>
            </a:endParaRPr>
          </a:p>
          <a:p>
            <a:r>
              <a:rPr lang="en-GB" sz="2400" smtClean="0">
                <a:solidFill>
                  <a:schemeClr val="bg1"/>
                </a:solidFill>
                <a:ea typeface="ＭＳ Ｐゴシック" pitchFamily="34" charset="-128"/>
              </a:rPr>
              <a:t>It’s not the terracotta pots that need breaking but the caste system. But human rights are violated and denied in innumerable ways.</a:t>
            </a:r>
          </a:p>
          <a:p>
            <a:endParaRPr lang="en-GB" smtClean="0">
              <a:ea typeface="ＭＳ Ｐゴシック" pitchFamily="34" charset="-128"/>
            </a:endParaRPr>
          </a:p>
        </p:txBody>
      </p:sp>
      <p:pic>
        <p:nvPicPr>
          <p:cNvPr id="86019" name="Picture 2" descr="C:\Users\ALTOND\AppData\Local\Microsoft\Windows\Temporary Internet Files\Content.Outlook\HKMGGK0E\Child trafficked into labor.jpg"/>
          <p:cNvPicPr>
            <a:picLocks noChangeAspect="1" noChangeArrowheads="1"/>
          </p:cNvPicPr>
          <p:nvPr/>
        </p:nvPicPr>
        <p:blipFill>
          <a:blip r:embed="rId2" cstate="print"/>
          <a:srcRect/>
          <a:stretch>
            <a:fillRect/>
          </a:stretch>
        </p:blipFill>
        <p:spPr bwMode="auto">
          <a:xfrm>
            <a:off x="1524000" y="2057400"/>
            <a:ext cx="6172200" cy="3724275"/>
          </a:xfrm>
          <a:prstGeom prst="rect">
            <a:avLst/>
          </a:prstGeom>
          <a:noFill/>
          <a:ln w="9525">
            <a:noFill/>
            <a:miter lim="800000"/>
            <a:headEnd/>
            <a:tailEnd/>
          </a:ln>
        </p:spPr>
      </p:pic>
    </p:spTree>
  </p:cSld>
  <p:clrMapOvr>
    <a:masterClrMapping/>
  </p:clrMapOvr>
  <p:transition spd="slow">
    <p:fade thruBlk="1"/>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GB" smtClean="0">
                <a:solidFill>
                  <a:schemeClr val="bg1"/>
                </a:solidFill>
                <a:ea typeface="ＭＳ Ｐゴシック" pitchFamily="34" charset="-128"/>
              </a:rPr>
              <a:t>Mahatma Gandhi</a:t>
            </a:r>
          </a:p>
        </p:txBody>
      </p:sp>
      <p:sp>
        <p:nvSpPr>
          <p:cNvPr id="98307" name="Rectangle 1"/>
          <p:cNvSpPr>
            <a:spLocks noChangeArrowheads="1"/>
          </p:cNvSpPr>
          <p:nvPr/>
        </p:nvSpPr>
        <p:spPr bwMode="auto">
          <a:xfrm>
            <a:off x="762000" y="1638300"/>
            <a:ext cx="8382000" cy="1323975"/>
          </a:xfrm>
          <a:prstGeom prst="rect">
            <a:avLst/>
          </a:prstGeom>
          <a:noFill/>
          <a:ln w="9525">
            <a:noFill/>
            <a:miter lim="800000"/>
            <a:headEnd/>
            <a:tailEnd/>
          </a:ln>
        </p:spPr>
        <p:txBody>
          <a:bodyPr anchor="ctr">
            <a:spAutoFit/>
          </a:bodyPr>
          <a:lstStyle/>
          <a:p>
            <a:pPr eaLnBrk="0" hangingPunct="0"/>
            <a:r>
              <a:rPr lang="en-GB" altLang="en-US" sz="4000" b="1" i="1">
                <a:solidFill>
                  <a:schemeClr val="bg1"/>
                </a:solidFill>
                <a:cs typeface="Times New Roman" pitchFamily="18" charset="0"/>
              </a:rPr>
              <a:t>“</a:t>
            </a:r>
            <a:r>
              <a:rPr lang="en-GB" sz="4000" b="1" i="1">
                <a:solidFill>
                  <a:schemeClr val="bg1"/>
                </a:solidFill>
                <a:cs typeface="Times New Roman" pitchFamily="18" charset="0"/>
              </a:rPr>
              <a:t>You must be the change you want to see in the world</a:t>
            </a:r>
            <a:r>
              <a:rPr lang="en-GB" altLang="en-US" sz="4000" b="1" i="1">
                <a:solidFill>
                  <a:schemeClr val="bg1"/>
                </a:solidFill>
                <a:cs typeface="Times New Roman" pitchFamily="18" charset="0"/>
              </a:rPr>
              <a:t>”</a:t>
            </a:r>
            <a:endParaRPr lang="en-GB">
              <a:solidFill>
                <a:schemeClr val="bg1"/>
              </a:solidFill>
            </a:endParaRPr>
          </a:p>
        </p:txBody>
      </p:sp>
      <p:pic>
        <p:nvPicPr>
          <p:cNvPr id="7172" name="Picture 3" descr="http://fractalenlightenment.com/wp/wp-content/uploads/image-import/_Mi7AIQ22soI/RwIWrT58OaI/AAAAAAAAAiA/K_6TdS8hXzk/s1600-h/Gandhi1.jpg"/>
          <p:cNvPicPr>
            <a:picLocks noChangeAspect="1" noChangeArrowheads="1"/>
          </p:cNvPicPr>
          <p:nvPr/>
        </p:nvPicPr>
        <p:blipFill>
          <a:blip r:embed="rId2" cstate="print"/>
          <a:srcRect/>
          <a:stretch>
            <a:fillRect/>
          </a:stretch>
        </p:blipFill>
        <p:spPr bwMode="auto">
          <a:xfrm>
            <a:off x="685800" y="2895600"/>
            <a:ext cx="4328160" cy="3657600"/>
          </a:xfrm>
          <a:prstGeom prst="rect">
            <a:avLst/>
          </a:prstGeom>
          <a:noFill/>
          <a:ln w="9525">
            <a:noFill/>
            <a:miter lim="800000"/>
            <a:headEnd/>
            <a:tailEnd/>
          </a:ln>
          <a:effectLst>
            <a:softEdge rad="635000"/>
          </a:effectLst>
        </p:spPr>
      </p:pic>
    </p:spTree>
  </p:cSld>
  <p:clrMapOvr>
    <a:masterClrMapping/>
  </p:clrMapOvr>
  <p:transition spd="slow">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ChangeArrowheads="1"/>
          </p:cNvSpPr>
          <p:nvPr/>
        </p:nvSpPr>
        <p:spPr bwMode="auto">
          <a:xfrm>
            <a:off x="4643438" y="1435100"/>
            <a:ext cx="3168650" cy="3784600"/>
          </a:xfrm>
          <a:prstGeom prst="rect">
            <a:avLst/>
          </a:prstGeom>
          <a:noFill/>
          <a:ln w="9525">
            <a:noFill/>
            <a:miter lim="800000"/>
            <a:headEnd/>
            <a:tailEnd/>
          </a:ln>
        </p:spPr>
        <p:txBody>
          <a:bodyPr anchor="ctr">
            <a:spAutoFit/>
          </a:bodyPr>
          <a:lstStyle/>
          <a:p>
            <a:r>
              <a:rPr lang="en-GB" altLang="en-US" sz="2000" b="1" i="1">
                <a:solidFill>
                  <a:schemeClr val="bg1"/>
                </a:solidFill>
                <a:latin typeface="Calibri" pitchFamily="34" charset="0"/>
                <a:cs typeface="Times New Roman" pitchFamily="18" charset="0"/>
              </a:rPr>
              <a:t>“</a:t>
            </a:r>
            <a:r>
              <a:rPr lang="en-GB" sz="2000" b="1" i="1">
                <a:solidFill>
                  <a:schemeClr val="bg1"/>
                </a:solidFill>
                <a:latin typeface="Calibri" pitchFamily="34" charset="0"/>
                <a:cs typeface="Times New Roman" pitchFamily="18" charset="0"/>
              </a:rPr>
              <a:t>Good is never accomplished except at the cost of those who do it,</a:t>
            </a:r>
          </a:p>
          <a:p>
            <a:r>
              <a:rPr lang="en-GB" sz="2000" b="1" i="1">
                <a:solidFill>
                  <a:schemeClr val="bg1"/>
                </a:solidFill>
                <a:latin typeface="Calibri" pitchFamily="34" charset="0"/>
                <a:cs typeface="Times New Roman" pitchFamily="18" charset="0"/>
              </a:rPr>
              <a:t> truth never breaks through except through the sacrifice of those who spread it</a:t>
            </a:r>
            <a:r>
              <a:rPr lang="en-GB" altLang="en-US" sz="2000" b="1" i="1">
                <a:solidFill>
                  <a:schemeClr val="bg1"/>
                </a:solidFill>
                <a:latin typeface="Calibri" pitchFamily="34" charset="0"/>
                <a:cs typeface="Times New Roman" pitchFamily="18" charset="0"/>
              </a:rPr>
              <a:t>”</a:t>
            </a:r>
            <a:r>
              <a:rPr lang="en-GB" sz="2000" b="1" i="1">
                <a:solidFill>
                  <a:schemeClr val="bg1"/>
                </a:solidFill>
                <a:latin typeface="Calibri" pitchFamily="34" charset="0"/>
                <a:cs typeface="Times New Roman" pitchFamily="18" charset="0"/>
              </a:rPr>
              <a:t> – </a:t>
            </a:r>
          </a:p>
          <a:p>
            <a:endParaRPr lang="en-GB" sz="2000" b="1" i="1">
              <a:solidFill>
                <a:schemeClr val="bg1"/>
              </a:solidFill>
              <a:latin typeface="Calibri" pitchFamily="34" charset="0"/>
              <a:cs typeface="Times New Roman" pitchFamily="18" charset="0"/>
            </a:endParaRPr>
          </a:p>
          <a:p>
            <a:r>
              <a:rPr lang="en-GB" altLang="en-US" sz="2000" b="1" i="1">
                <a:solidFill>
                  <a:schemeClr val="bg1"/>
                </a:solidFill>
                <a:latin typeface="Calibri" pitchFamily="34" charset="0"/>
                <a:cs typeface="Times New Roman" pitchFamily="18" charset="0"/>
              </a:rPr>
              <a:t>“</a:t>
            </a:r>
            <a:r>
              <a:rPr lang="en-GB" sz="2000" b="1" i="1">
                <a:solidFill>
                  <a:schemeClr val="bg1"/>
                </a:solidFill>
                <a:latin typeface="Calibri" pitchFamily="34" charset="0"/>
                <a:cs typeface="Times New Roman" pitchFamily="18" charset="0"/>
              </a:rPr>
              <a:t>If a man waited until he was perfect he would wait for ever.</a:t>
            </a:r>
            <a:r>
              <a:rPr lang="en-GB" altLang="en-US" sz="2000" b="1" i="1">
                <a:solidFill>
                  <a:schemeClr val="bg1"/>
                </a:solidFill>
                <a:latin typeface="Calibri" pitchFamily="34" charset="0"/>
                <a:cs typeface="Times New Roman" pitchFamily="18" charset="0"/>
              </a:rPr>
              <a:t>”</a:t>
            </a:r>
            <a:endParaRPr lang="en-GB" sz="2000" b="1" i="1">
              <a:solidFill>
                <a:schemeClr val="bg1"/>
              </a:solidFill>
              <a:latin typeface="Calibri" pitchFamily="34" charset="0"/>
              <a:cs typeface="Times New Roman" pitchFamily="18" charset="0"/>
            </a:endParaRPr>
          </a:p>
          <a:p>
            <a:endParaRPr lang="en-GB" sz="2000" b="1" i="1">
              <a:solidFill>
                <a:schemeClr val="bg1"/>
              </a:solidFill>
              <a:latin typeface="Calibri" pitchFamily="34" charset="0"/>
              <a:cs typeface="Times New Roman" pitchFamily="18" charset="0"/>
            </a:endParaRPr>
          </a:p>
          <a:p>
            <a:r>
              <a:rPr lang="en-GB" sz="2000" b="1" i="1">
                <a:solidFill>
                  <a:schemeClr val="bg1"/>
                </a:solidFill>
                <a:latin typeface="Calibri" pitchFamily="34" charset="0"/>
                <a:cs typeface="Times New Roman" pitchFamily="18" charset="0"/>
              </a:rPr>
              <a:t>John Henry Newman </a:t>
            </a:r>
            <a:endParaRPr lang="en-GB" sz="2000" b="1">
              <a:solidFill>
                <a:schemeClr val="bg1"/>
              </a:solidFill>
            </a:endParaRPr>
          </a:p>
        </p:txBody>
      </p:sp>
      <p:pic>
        <p:nvPicPr>
          <p:cNvPr id="95235" name="Picture 2"/>
          <p:cNvPicPr>
            <a:picLocks noChangeAspect="1" noChangeArrowheads="1"/>
          </p:cNvPicPr>
          <p:nvPr/>
        </p:nvPicPr>
        <p:blipFill>
          <a:blip r:embed="rId2" cstate="print"/>
          <a:srcRect/>
          <a:stretch>
            <a:fillRect/>
          </a:stretch>
        </p:blipFill>
        <p:spPr bwMode="auto">
          <a:xfrm>
            <a:off x="468313" y="549275"/>
            <a:ext cx="4000500" cy="5600700"/>
          </a:xfrm>
          <a:prstGeom prst="rect">
            <a:avLst/>
          </a:prstGeom>
          <a:noFill/>
          <a:ln w="9525">
            <a:noFill/>
            <a:miter lim="800000"/>
            <a:headEnd/>
            <a:tailEnd/>
          </a:ln>
        </p:spPr>
      </p:pic>
    </p:spTree>
  </p:cSld>
  <p:clrMapOvr>
    <a:masterClrMapping/>
  </p:clrMapOvr>
  <p:transition spd="slow">
    <p:fade thruBlk="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0" y="381000"/>
            <a:ext cx="8229600" cy="2278063"/>
          </a:xfrm>
        </p:spPr>
        <p:txBody>
          <a:bodyPr/>
          <a:lstStyle/>
          <a:p>
            <a:r>
              <a:rPr lang="en-GB" sz="2800" b="1" smtClean="0">
                <a:solidFill>
                  <a:schemeClr val="bg1"/>
                </a:solidFill>
                <a:ea typeface="ＭＳ Ｐゴシック" pitchFamily="34" charset="-128"/>
              </a:rPr>
              <a:t>A coalition of Quakers, William Wilberforce, Thomas Clarkson, Granville Sharpe, Olaudah Equiano, Josiah Wedgewood, John Newton, and others ended slavery but it was preceded by religious revival </a:t>
            </a:r>
            <a:r>
              <a:rPr lang="en-GB" smtClean="0">
                <a:ea typeface="ＭＳ Ｐゴシック" pitchFamily="34" charset="-128"/>
              </a:rPr>
              <a:t/>
            </a:r>
            <a:br>
              <a:rPr lang="en-GB" smtClean="0">
                <a:ea typeface="ＭＳ Ｐゴシック" pitchFamily="34" charset="-128"/>
              </a:rPr>
            </a:br>
            <a:endParaRPr lang="en-GB" smtClean="0">
              <a:ea typeface="ＭＳ Ｐゴシック" pitchFamily="34" charset="-128"/>
            </a:endParaRPr>
          </a:p>
        </p:txBody>
      </p:sp>
      <p:pic>
        <p:nvPicPr>
          <p:cNvPr id="3" name="Picture 3" descr="1"/>
          <p:cNvPicPr>
            <a:picLocks noChangeAspect="1" noChangeArrowheads="1"/>
          </p:cNvPicPr>
          <p:nvPr/>
        </p:nvPicPr>
        <p:blipFill>
          <a:blip r:embed="rId2" cstate="print"/>
          <a:srcRect/>
          <a:stretch>
            <a:fillRect/>
          </a:stretch>
        </p:blipFill>
        <p:spPr>
          <a:xfrm>
            <a:off x="5181600" y="4419600"/>
            <a:ext cx="1512168" cy="2060848"/>
          </a:xfrm>
          <a:prstGeom prst="rect">
            <a:avLst/>
          </a:prstGeom>
          <a:ln>
            <a:noFill/>
          </a:ln>
          <a:effectLst>
            <a:softEdge rad="112500"/>
          </a:effectLst>
        </p:spPr>
      </p:pic>
      <p:pic>
        <p:nvPicPr>
          <p:cNvPr id="5" name="Picture 2" descr="WilliamWilberforce"/>
          <p:cNvPicPr>
            <a:picLocks noChangeAspect="1" noChangeArrowheads="1"/>
          </p:cNvPicPr>
          <p:nvPr/>
        </p:nvPicPr>
        <p:blipFill>
          <a:blip r:embed="rId3" cstate="print"/>
          <a:srcRect/>
          <a:stretch>
            <a:fillRect/>
          </a:stretch>
        </p:blipFill>
        <p:spPr bwMode="auto">
          <a:xfrm>
            <a:off x="3352800" y="2209800"/>
            <a:ext cx="2520280" cy="15841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Equiano blow-up"/>
          <p:cNvPicPr>
            <a:picLocks noChangeAspect="1" noChangeArrowheads="1"/>
          </p:cNvPicPr>
          <p:nvPr/>
        </p:nvPicPr>
        <p:blipFill>
          <a:blip r:embed="rId4" cstate="print"/>
          <a:srcRect/>
          <a:stretch>
            <a:fillRect/>
          </a:stretch>
        </p:blipFill>
        <p:spPr bwMode="auto">
          <a:xfrm>
            <a:off x="1835696" y="4653136"/>
            <a:ext cx="2370584" cy="19506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 name="Picture 6" descr="young clarksonin color"/>
          <p:cNvPicPr>
            <a:picLocks noChangeAspect="1" noChangeArrowheads="1"/>
          </p:cNvPicPr>
          <p:nvPr/>
        </p:nvPicPr>
        <p:blipFill>
          <a:blip r:embed="rId5" cstate="print">
            <a:lum bright="6000"/>
          </a:blip>
          <a:srcRect/>
          <a:stretch>
            <a:fillRect/>
          </a:stretch>
        </p:blipFill>
        <p:spPr>
          <a:xfrm>
            <a:off x="6156176" y="1916832"/>
            <a:ext cx="2265040" cy="172819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5058" name="Picture 2"/>
          <p:cNvPicPr>
            <a:picLocks noChangeAspect="1" noChangeArrowheads="1"/>
          </p:cNvPicPr>
          <p:nvPr/>
        </p:nvPicPr>
        <p:blipFill>
          <a:blip r:embed="rId6" cstate="print"/>
          <a:srcRect/>
          <a:stretch>
            <a:fillRect/>
          </a:stretch>
        </p:blipFill>
        <p:spPr bwMode="auto">
          <a:xfrm>
            <a:off x="152400" y="1828800"/>
            <a:ext cx="2438400" cy="1810891"/>
          </a:xfrm>
          <a:prstGeom prst="rect">
            <a:avLst/>
          </a:prstGeom>
          <a:ln>
            <a:noFill/>
          </a:ln>
          <a:effectLst>
            <a:softEdge rad="112500"/>
          </a:effectLst>
        </p:spPr>
      </p:pic>
      <p:pic>
        <p:nvPicPr>
          <p:cNvPr id="45059" name="Picture 3"/>
          <p:cNvPicPr>
            <a:picLocks noChangeAspect="1" noChangeArrowheads="1"/>
          </p:cNvPicPr>
          <p:nvPr/>
        </p:nvPicPr>
        <p:blipFill>
          <a:blip r:embed="rId7" cstate="print"/>
          <a:srcRect/>
          <a:stretch>
            <a:fillRect/>
          </a:stretch>
        </p:blipFill>
        <p:spPr bwMode="auto">
          <a:xfrm>
            <a:off x="251520" y="3429000"/>
            <a:ext cx="2747382" cy="223224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5060" name="Picture 4"/>
          <p:cNvPicPr>
            <a:picLocks noChangeAspect="1" noChangeArrowheads="1"/>
          </p:cNvPicPr>
          <p:nvPr/>
        </p:nvPicPr>
        <p:blipFill>
          <a:blip r:embed="rId8" cstate="print"/>
          <a:srcRect/>
          <a:stretch>
            <a:fillRect/>
          </a:stretch>
        </p:blipFill>
        <p:spPr bwMode="auto">
          <a:xfrm>
            <a:off x="6804025" y="4149725"/>
            <a:ext cx="2095500" cy="2476500"/>
          </a:xfrm>
          <a:prstGeom prst="rect">
            <a:avLst/>
          </a:prstGeom>
          <a:noFill/>
          <a:ln w="9525">
            <a:noFill/>
            <a:miter lim="800000"/>
            <a:headEnd/>
            <a:tailEnd/>
          </a:ln>
          <a:effectLst>
            <a:outerShdw dist="139700" dir="2700000" algn="tl" rotWithShape="0">
              <a:srgbClr val="333333">
                <a:alpha val="64999"/>
              </a:srgbClr>
            </a:outerShdw>
          </a:effectLst>
        </p:spPr>
      </p:pic>
      <p:pic>
        <p:nvPicPr>
          <p:cNvPr id="45061" name="Picture 5"/>
          <p:cNvPicPr>
            <a:picLocks noChangeAspect="1" noChangeArrowheads="1"/>
          </p:cNvPicPr>
          <p:nvPr/>
        </p:nvPicPr>
        <p:blipFill>
          <a:blip r:embed="rId9" cstate="print"/>
          <a:srcRect/>
          <a:stretch>
            <a:fillRect/>
          </a:stretch>
        </p:blipFill>
        <p:spPr bwMode="auto">
          <a:xfrm>
            <a:off x="3347864" y="3707719"/>
            <a:ext cx="2232248" cy="1881521"/>
          </a:xfrm>
          <a:prstGeom prst="ellipse">
            <a:avLst/>
          </a:prstGeom>
          <a:ln>
            <a:noFill/>
          </a:ln>
          <a:effectLst>
            <a:softEdge rad="112500"/>
          </a:effectLst>
        </p:spPr>
      </p:pic>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304800"/>
            <a:ext cx="8229600" cy="5105400"/>
          </a:xfrm>
        </p:spPr>
        <p:txBody>
          <a:bodyPr>
            <a:scene3d>
              <a:camera prst="orthographicFront"/>
              <a:lightRig rig="threePt" dir="t"/>
            </a:scene3d>
            <a:sp3d extrusionH="57150">
              <a:bevelT w="38100" h="38100"/>
            </a:sp3d>
          </a:bodyPr>
          <a:lstStyle/>
          <a:p>
            <a:r>
              <a:rPr lang="en-GB" sz="2000" b="1" dirty="0" smtClean="0">
                <a:solidFill>
                  <a:schemeClr val="bg1"/>
                </a:solidFill>
                <a:latin typeface="Times New Roman" pitchFamily="18" charset="0"/>
                <a:ea typeface="ＭＳ Ｐゴシック" pitchFamily="34" charset="-128"/>
                <a:cs typeface="Times New Roman" pitchFamily="18" charset="0"/>
              </a:rPr>
              <a:t>Jews hold dear the </a:t>
            </a:r>
            <a:r>
              <a:rPr lang="en-GB" sz="2000" b="1" dirty="0" err="1" smtClean="0">
                <a:solidFill>
                  <a:schemeClr val="bg1"/>
                </a:solidFill>
                <a:latin typeface="Times New Roman" pitchFamily="18" charset="0"/>
                <a:ea typeface="ＭＳ Ｐゴシック" pitchFamily="34" charset="-128"/>
                <a:cs typeface="Times New Roman" pitchFamily="18" charset="0"/>
              </a:rPr>
              <a:t>Haggadah</a:t>
            </a:r>
            <a:r>
              <a:rPr lang="en-GB" sz="2000" b="1" dirty="0" smtClean="0">
                <a:solidFill>
                  <a:schemeClr val="bg1"/>
                </a:solidFill>
                <a:latin typeface="Times New Roman" pitchFamily="18" charset="0"/>
                <a:ea typeface="ＭＳ Ｐゴシック" pitchFamily="34" charset="-128"/>
                <a:cs typeface="Times New Roman" pitchFamily="18" charset="0"/>
              </a:rPr>
              <a:t> – which means “to relate, to tell, to expound.” Its derivation is from a Hebrew word which also means “to bind, to join, to connect.” By reciting and retelling the stories – in the case of the Pesach narrative, journey to freedom from Egypt at the </a:t>
            </a:r>
            <a:r>
              <a:rPr lang="en-GB" sz="2000" b="1" dirty="0" err="1" smtClean="0">
                <a:solidFill>
                  <a:schemeClr val="bg1"/>
                </a:solidFill>
                <a:latin typeface="Times New Roman" pitchFamily="18" charset="0"/>
                <a:ea typeface="ＭＳ Ｐゴシック" pitchFamily="34" charset="-128"/>
                <a:cs typeface="Times New Roman" pitchFamily="18" charset="0"/>
              </a:rPr>
              <a:t>seder</a:t>
            </a:r>
            <a:r>
              <a:rPr lang="en-GB" sz="2000" b="1" dirty="0" smtClean="0">
                <a:solidFill>
                  <a:schemeClr val="bg1"/>
                </a:solidFill>
                <a:latin typeface="Times New Roman" pitchFamily="18" charset="0"/>
                <a:ea typeface="ＭＳ Ｐゴシック" pitchFamily="34" charset="-128"/>
                <a:cs typeface="Times New Roman" pitchFamily="18" charset="0"/>
              </a:rPr>
              <a:t> meal – Jewish people remain connected throughout history and throughout time; wherever they are and certain of their future and destiny</a:t>
            </a:r>
            <a:r>
              <a:rPr lang="en-GB" sz="2000" b="1" dirty="0" smtClean="0">
                <a:latin typeface="Times New Roman" pitchFamily="18" charset="0"/>
                <a:ea typeface="ＭＳ Ｐゴシック" pitchFamily="34" charset="-128"/>
                <a:cs typeface="Times New Roman" pitchFamily="18" charset="0"/>
              </a:rPr>
              <a:t>.  They </a:t>
            </a:r>
            <a:r>
              <a:rPr lang="en-GB" sz="2000" b="1" dirty="0" smtClean="0">
                <a:solidFill>
                  <a:schemeClr val="bg1"/>
                </a:solidFill>
                <a:latin typeface="Times New Roman" pitchFamily="18" charset="0"/>
                <a:ea typeface="ＭＳ Ｐゴシック" pitchFamily="34" charset="-128"/>
                <a:cs typeface="Times New Roman" pitchFamily="18" charset="0"/>
              </a:rPr>
              <a:t>understand that when we fail to tell our stories we lose a sense of who we are and undergo an identity crisis; it underlines the proposition that history has meaning and that we are not condemned endlessly to repeat the tragedies and mistakes of the past</a:t>
            </a:r>
          </a:p>
        </p:txBody>
      </p:sp>
      <p:pic>
        <p:nvPicPr>
          <p:cNvPr id="8195" name="Picture 2" descr="http://2.bp.blogspot.com/_c3-vSoU3UP8/S7XbRHlin-I/AAAAAAAABGU/JAbgbx-qVQ4/s320/sedermeal.gif"/>
          <p:cNvPicPr>
            <a:picLocks noChangeAspect="1" noChangeArrowheads="1"/>
          </p:cNvPicPr>
          <p:nvPr/>
        </p:nvPicPr>
        <p:blipFill>
          <a:blip r:embed="rId2" cstate="print"/>
          <a:srcRect/>
          <a:stretch>
            <a:fillRect/>
          </a:stretch>
        </p:blipFill>
        <p:spPr bwMode="auto">
          <a:xfrm>
            <a:off x="5486400" y="4191000"/>
            <a:ext cx="2381250" cy="2209800"/>
          </a:xfrm>
          <a:prstGeom prst="rect">
            <a:avLst/>
          </a:prstGeom>
          <a:noFill/>
          <a:ln w="9525">
            <a:noFill/>
            <a:miter lim="800000"/>
            <a:headEnd/>
            <a:tailEnd/>
          </a:ln>
        </p:spPr>
      </p:pic>
      <p:pic>
        <p:nvPicPr>
          <p:cNvPr id="8196" name="Picture 4" descr="http://ohr.edu/special/pesach/haggadah.jpg"/>
          <p:cNvPicPr>
            <a:picLocks noChangeAspect="1" noChangeArrowheads="1"/>
          </p:cNvPicPr>
          <p:nvPr/>
        </p:nvPicPr>
        <p:blipFill>
          <a:blip r:embed="rId3" cstate="print"/>
          <a:srcRect/>
          <a:stretch>
            <a:fillRect/>
          </a:stretch>
        </p:blipFill>
        <p:spPr bwMode="auto">
          <a:xfrm>
            <a:off x="1524000" y="4191000"/>
            <a:ext cx="3657600" cy="2219325"/>
          </a:xfrm>
          <a:prstGeom prst="rect">
            <a:avLst/>
          </a:prstGeom>
          <a:noFill/>
          <a:ln w="9525">
            <a:noFill/>
            <a:miter lim="800000"/>
            <a:headEnd/>
            <a:tailEnd/>
          </a:ln>
        </p:spPr>
      </p:pic>
    </p:spTree>
  </p:cSld>
  <p:clrMapOvr>
    <a:masterClrMapping/>
  </p:clrMapOvr>
  <p:transition spd="slow">
    <p:fade thruBlk="1"/>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850" y="1773238"/>
            <a:ext cx="4248150" cy="4572000"/>
          </a:xfrm>
        </p:spPr>
        <p:txBody>
          <a:bodyPr>
            <a:normAutofit fontScale="92500" lnSpcReduction="20000"/>
          </a:bodyPr>
          <a:lstStyle/>
          <a:p>
            <a:pPr marL="448056" indent="-384048" eaLnBrk="1" fontAlgn="auto" hangingPunct="1">
              <a:spcAft>
                <a:spcPts val="0"/>
              </a:spcAft>
              <a:buFont typeface="Wingdings 2"/>
              <a:buChar char=""/>
              <a:defRPr/>
            </a:pPr>
            <a:r>
              <a:rPr lang="en-GB" b="1" i="1" dirty="0" smtClean="0">
                <a:solidFill>
                  <a:schemeClr val="bg1"/>
                </a:solidFill>
              </a:rPr>
              <a:t>We have been the silent witnesses of evil deeds. </a:t>
            </a:r>
          </a:p>
          <a:p>
            <a:pPr marL="448056" indent="-384048" eaLnBrk="1" fontAlgn="auto" hangingPunct="1">
              <a:spcAft>
                <a:spcPts val="0"/>
              </a:spcAft>
              <a:buFont typeface="Wingdings 2"/>
              <a:buChar char=""/>
              <a:defRPr/>
            </a:pPr>
            <a:r>
              <a:rPr lang="en-GB" b="1" i="1" dirty="0" smtClean="0">
                <a:solidFill>
                  <a:schemeClr val="bg1"/>
                </a:solidFill>
              </a:rPr>
              <a:t>What we shall need is not geniuses, or cynics, or misanthropes, or clever tacticians, but plain, honest, straightforward men.” </a:t>
            </a:r>
            <a:endParaRPr lang="en-GB" dirty="0" smtClean="0">
              <a:solidFill>
                <a:schemeClr val="bg1"/>
              </a:solidFill>
            </a:endParaRPr>
          </a:p>
        </p:txBody>
      </p:sp>
      <p:pic>
        <p:nvPicPr>
          <p:cNvPr id="63490" name="Picture 2"/>
          <p:cNvPicPr>
            <a:picLocks noChangeAspect="1" noChangeArrowheads="1"/>
          </p:cNvPicPr>
          <p:nvPr/>
        </p:nvPicPr>
        <p:blipFill>
          <a:blip r:embed="rId2" cstate="print"/>
          <a:srcRect/>
          <a:stretch>
            <a:fillRect/>
          </a:stretch>
        </p:blipFill>
        <p:spPr bwMode="auto">
          <a:xfrm>
            <a:off x="5076056" y="764704"/>
            <a:ext cx="3456384" cy="388843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spd="slow">
    <p:fade thruBlk="1"/>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4267200" y="762000"/>
            <a:ext cx="4267200" cy="5257800"/>
          </a:xfrm>
        </p:spPr>
        <p:txBody>
          <a:bodyPr/>
          <a:lstStyle/>
          <a:p>
            <a:pPr eaLnBrk="1" hangingPunct="1"/>
            <a:r>
              <a:rPr lang="en-GB" i="1" u="sng" smtClean="0">
                <a:ea typeface="ＭＳ Ｐゴシック" pitchFamily="34" charset="-128"/>
                <a:hlinkClick r:id="rId2"/>
              </a:rPr>
              <a:t>“Silence in the face of evil is itself evil”- </a:t>
            </a:r>
            <a:r>
              <a:rPr lang="en-GB" i="1" smtClean="0">
                <a:ea typeface="ＭＳ Ｐゴシック" pitchFamily="34" charset="-128"/>
                <a:hlinkClick r:id="rId2"/>
              </a:rPr>
              <a:t>Bonhoeffer</a:t>
            </a:r>
            <a:r>
              <a:rPr lang="en-GB" i="1" smtClean="0">
                <a:ea typeface="ＭＳ Ｐゴシック" pitchFamily="34" charset="-128"/>
              </a:rPr>
              <a:t>”</a:t>
            </a:r>
            <a:endParaRPr lang="en-GB" smtClean="0">
              <a:ea typeface="ＭＳ Ｐゴシック" pitchFamily="34" charset="-128"/>
            </a:endParaRPr>
          </a:p>
        </p:txBody>
      </p:sp>
      <p:pic>
        <p:nvPicPr>
          <p:cNvPr id="103427" name="Picture 2" descr="http://cruciality.files.wordpress.com/2009/03/dietrich-bonhoeffer.jpg"/>
          <p:cNvPicPr>
            <a:picLocks noChangeAspect="1" noChangeArrowheads="1"/>
          </p:cNvPicPr>
          <p:nvPr/>
        </p:nvPicPr>
        <p:blipFill>
          <a:blip r:embed="rId3" cstate="print"/>
          <a:srcRect/>
          <a:stretch>
            <a:fillRect/>
          </a:stretch>
        </p:blipFill>
        <p:spPr bwMode="auto">
          <a:xfrm>
            <a:off x="457200" y="533400"/>
            <a:ext cx="3962400" cy="5953125"/>
          </a:xfrm>
          <a:prstGeom prst="rect">
            <a:avLst/>
          </a:prstGeom>
          <a:noFill/>
          <a:ln w="9525">
            <a:noFill/>
            <a:miter lim="800000"/>
            <a:headEnd/>
            <a:tailEnd/>
          </a:ln>
        </p:spPr>
      </p:pic>
    </p:spTree>
  </p:cSld>
  <p:clrMapOvr>
    <a:masterClrMapping/>
  </p:clrMapOvr>
  <p:transition spd="slow">
    <p:fade thruBlk="1"/>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457200" y="274638"/>
            <a:ext cx="8229600" cy="4983162"/>
          </a:xfrm>
        </p:spPr>
        <p:txBody>
          <a:bodyPr/>
          <a:lstStyle/>
          <a:p>
            <a:r>
              <a:rPr lang="en-GB" b="1" i="1" dirty="0" smtClean="0">
                <a:solidFill>
                  <a:schemeClr val="bg1"/>
                </a:solidFill>
                <a:ea typeface="ＭＳ Ｐゴシック" pitchFamily="34" charset="-128"/>
              </a:rPr>
              <a:t/>
            </a:r>
            <a:br>
              <a:rPr lang="en-GB" b="1" i="1" dirty="0" smtClean="0">
                <a:solidFill>
                  <a:schemeClr val="bg1"/>
                </a:solidFill>
                <a:ea typeface="ＭＳ Ｐゴシック" pitchFamily="34" charset="-128"/>
              </a:rPr>
            </a:br>
            <a:r>
              <a:rPr lang="en-GB" b="1" i="1" dirty="0" smtClean="0">
                <a:solidFill>
                  <a:schemeClr val="bg1"/>
                </a:solidFill>
                <a:ea typeface="ＭＳ Ｐゴシック" pitchFamily="34" charset="-128"/>
              </a:rPr>
              <a:t/>
            </a:r>
            <a:br>
              <a:rPr lang="en-GB" b="1" i="1" dirty="0" smtClean="0">
                <a:solidFill>
                  <a:schemeClr val="bg1"/>
                </a:solidFill>
                <a:ea typeface="ＭＳ Ｐゴシック" pitchFamily="34" charset="-128"/>
              </a:rPr>
            </a:br>
            <a:r>
              <a:rPr lang="en-GB" b="1" i="1" dirty="0" smtClean="0">
                <a:solidFill>
                  <a:schemeClr val="bg1"/>
                </a:solidFill>
                <a:ea typeface="ＭＳ Ｐゴシック" pitchFamily="34" charset="-128"/>
              </a:rPr>
              <a:t/>
            </a:r>
            <a:br>
              <a:rPr lang="en-GB" b="1" i="1" dirty="0" smtClean="0">
                <a:solidFill>
                  <a:schemeClr val="bg1"/>
                </a:solidFill>
                <a:ea typeface="ＭＳ Ｐゴシック" pitchFamily="34" charset="-128"/>
              </a:rPr>
            </a:br>
            <a:r>
              <a:rPr lang="en-GB" b="1" i="1" dirty="0" smtClean="0">
                <a:solidFill>
                  <a:schemeClr val="bg1"/>
                </a:solidFill>
                <a:ea typeface="ＭＳ Ｐゴシック" pitchFamily="34" charset="-128"/>
              </a:rPr>
              <a:t/>
            </a:r>
            <a:br>
              <a:rPr lang="en-GB" b="1" i="1" dirty="0" smtClean="0">
                <a:solidFill>
                  <a:schemeClr val="bg1"/>
                </a:solidFill>
                <a:ea typeface="ＭＳ Ｐゴシック" pitchFamily="34" charset="-128"/>
              </a:rPr>
            </a:br>
            <a:r>
              <a:rPr lang="en-GB" b="1" i="1" dirty="0" smtClean="0">
                <a:solidFill>
                  <a:schemeClr val="bg1"/>
                </a:solidFill>
                <a:ea typeface="ＭＳ Ｐゴシック" pitchFamily="34" charset="-128"/>
              </a:rPr>
              <a:t/>
            </a:r>
            <a:br>
              <a:rPr lang="en-GB" b="1" i="1" dirty="0" smtClean="0">
                <a:solidFill>
                  <a:schemeClr val="bg1"/>
                </a:solidFill>
                <a:ea typeface="ＭＳ Ｐゴシック" pitchFamily="34" charset="-128"/>
              </a:rPr>
            </a:br>
            <a:r>
              <a:rPr lang="en-GB" b="1" i="1" dirty="0" smtClean="0">
                <a:solidFill>
                  <a:schemeClr val="bg1"/>
                </a:solidFill>
                <a:ea typeface="ＭＳ Ｐゴシック" pitchFamily="34" charset="-128"/>
              </a:rPr>
              <a:t>That was what Esther discovered and it is what we too must discover </a:t>
            </a:r>
            <a:r>
              <a:rPr lang="en-GB" b="1" i="1" dirty="0" smtClean="0">
                <a:solidFill>
                  <a:srgbClr val="FFFF00"/>
                </a:solidFill>
                <a:ea typeface="ＭＳ Ｐゴシック" pitchFamily="34" charset="-128"/>
              </a:rPr>
              <a:t>for just such a time as this.</a:t>
            </a:r>
            <a:r>
              <a:rPr lang="en-GB" b="1" i="1" dirty="0" smtClean="0">
                <a:solidFill>
                  <a:schemeClr val="bg1"/>
                </a:solidFill>
                <a:ea typeface="ＭＳ Ｐゴシック" pitchFamily="34" charset="-128"/>
              </a:rPr>
              <a:t/>
            </a:r>
            <a:br>
              <a:rPr lang="en-GB" b="1" i="1" dirty="0" smtClean="0">
                <a:solidFill>
                  <a:schemeClr val="bg1"/>
                </a:solidFill>
                <a:ea typeface="ＭＳ Ｐゴシック" pitchFamily="34" charset="-128"/>
              </a:rPr>
            </a:br>
            <a:r>
              <a:rPr lang="en-GB" b="1" i="1" dirty="0" smtClean="0">
                <a:solidFill>
                  <a:schemeClr val="bg1"/>
                </a:solidFill>
                <a:ea typeface="ＭＳ Ｐゴシック" pitchFamily="34" charset="-128"/>
              </a:rPr>
              <a:t/>
            </a:r>
            <a:br>
              <a:rPr lang="en-GB" b="1" i="1" dirty="0" smtClean="0">
                <a:solidFill>
                  <a:schemeClr val="bg1"/>
                </a:solidFill>
                <a:ea typeface="ＭＳ Ｐゴシック" pitchFamily="34" charset="-128"/>
              </a:rPr>
            </a:br>
            <a:r>
              <a:rPr lang="en-GB" b="1" i="1" dirty="0" smtClean="0">
                <a:solidFill>
                  <a:schemeClr val="bg1"/>
                </a:solidFill>
                <a:ea typeface="ＭＳ Ｐゴシック" pitchFamily="34" charset="-128"/>
              </a:rPr>
              <a:t/>
            </a:r>
            <a:br>
              <a:rPr lang="en-GB" b="1" i="1" dirty="0" smtClean="0">
                <a:solidFill>
                  <a:schemeClr val="bg1"/>
                </a:solidFill>
                <a:ea typeface="ＭＳ Ｐゴシック" pitchFamily="34" charset="-128"/>
              </a:rPr>
            </a:br>
            <a:r>
              <a:rPr lang="en-GB" b="1" i="1" dirty="0" smtClean="0">
                <a:solidFill>
                  <a:schemeClr val="bg1"/>
                </a:solidFill>
                <a:ea typeface="ＭＳ Ｐゴシック" pitchFamily="34" charset="-128"/>
              </a:rPr>
              <a:t/>
            </a:r>
            <a:br>
              <a:rPr lang="en-GB" b="1" i="1" dirty="0" smtClean="0">
                <a:solidFill>
                  <a:schemeClr val="bg1"/>
                </a:solidFill>
                <a:ea typeface="ＭＳ Ｐゴシック" pitchFamily="34" charset="-128"/>
              </a:rPr>
            </a:br>
            <a:r>
              <a:rPr lang="en-GB" b="1" i="1" dirty="0" smtClean="0">
                <a:solidFill>
                  <a:schemeClr val="bg1"/>
                </a:solidFill>
                <a:ea typeface="ＭＳ Ｐゴシック" pitchFamily="34" charset="-128"/>
              </a:rPr>
              <a:t/>
            </a:r>
            <a:br>
              <a:rPr lang="en-GB" b="1" i="1" dirty="0" smtClean="0">
                <a:solidFill>
                  <a:schemeClr val="bg1"/>
                </a:solidFill>
                <a:ea typeface="ＭＳ Ｐゴシック" pitchFamily="34" charset="-128"/>
              </a:rPr>
            </a:br>
            <a:r>
              <a:rPr lang="en-GB" b="1" i="1" dirty="0" smtClean="0">
                <a:solidFill>
                  <a:srgbClr val="0070C0"/>
                </a:solidFill>
                <a:ea typeface="ＭＳ Ｐゴシック" pitchFamily="34" charset="-128"/>
              </a:rPr>
              <a:t>www.davidalton.net</a:t>
            </a:r>
            <a:r>
              <a:rPr lang="en-GB" dirty="0" smtClean="0">
                <a:solidFill>
                  <a:schemeClr val="bg1"/>
                </a:solidFill>
                <a:ea typeface="ＭＳ Ｐゴシック" pitchFamily="34" charset="-128"/>
              </a:rPr>
              <a:t/>
            </a:r>
            <a:br>
              <a:rPr lang="en-GB" dirty="0" smtClean="0">
                <a:solidFill>
                  <a:schemeClr val="bg1"/>
                </a:solidFill>
                <a:ea typeface="ＭＳ Ｐゴシック" pitchFamily="34" charset="-128"/>
              </a:rPr>
            </a:br>
            <a:r>
              <a:rPr lang="en-GB" dirty="0" smtClean="0">
                <a:solidFill>
                  <a:schemeClr val="bg1"/>
                </a:solidFill>
                <a:ea typeface="ＭＳ Ｐゴシック" pitchFamily="34" charset="-128"/>
              </a:rPr>
              <a:t> </a:t>
            </a:r>
            <a:br>
              <a:rPr lang="en-GB" dirty="0" smtClean="0">
                <a:solidFill>
                  <a:schemeClr val="bg1"/>
                </a:solidFill>
                <a:ea typeface="ＭＳ Ｐゴシック" pitchFamily="34" charset="-128"/>
              </a:rPr>
            </a:br>
            <a:endParaRPr lang="en-GB" dirty="0" smtClean="0">
              <a:solidFill>
                <a:schemeClr val="bg1"/>
              </a:solidFill>
              <a:ea typeface="ＭＳ Ｐゴシック" pitchFamily="34" charset="-128"/>
            </a:endParaRPr>
          </a:p>
        </p:txBody>
      </p:sp>
      <p:pic>
        <p:nvPicPr>
          <p:cNvPr id="101379" name="Picture 4" descr="http://1.bp.blogspot.com/-d5O6wXlcvCQ/T12TdDhX9fI/AAAAAAAAIEw/xuCJnyk1V9o/s1600/esther.jpg"/>
          <p:cNvPicPr>
            <a:picLocks noChangeAspect="1" noChangeArrowheads="1"/>
          </p:cNvPicPr>
          <p:nvPr/>
        </p:nvPicPr>
        <p:blipFill>
          <a:blip r:embed="rId2" cstate="print"/>
          <a:srcRect/>
          <a:stretch>
            <a:fillRect/>
          </a:stretch>
        </p:blipFill>
        <p:spPr bwMode="auto">
          <a:xfrm>
            <a:off x="1752600" y="3505200"/>
            <a:ext cx="5410200" cy="2590800"/>
          </a:xfrm>
          <a:prstGeom prst="rect">
            <a:avLst/>
          </a:prstGeom>
          <a:noFill/>
          <a:ln w="9525">
            <a:noFill/>
            <a:miter lim="800000"/>
            <a:headEnd/>
            <a:tailEnd/>
          </a:ln>
        </p:spPr>
      </p:pic>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GB" smtClean="0">
                <a:solidFill>
                  <a:schemeClr val="bg1"/>
                </a:solidFill>
                <a:ea typeface="ＭＳ Ｐゴシック" pitchFamily="34" charset="-128"/>
              </a:rPr>
              <a:t>Persian King Xerxes and the Jewish girl, Esther</a:t>
            </a:r>
          </a:p>
        </p:txBody>
      </p:sp>
      <p:pic>
        <p:nvPicPr>
          <p:cNvPr id="9219" name="Picture 2" descr="http://greekandroman27.files.wordpress.com/2011/01/xerxes.jpg"/>
          <p:cNvPicPr>
            <a:picLocks noChangeAspect="1" noChangeArrowheads="1"/>
          </p:cNvPicPr>
          <p:nvPr/>
        </p:nvPicPr>
        <p:blipFill>
          <a:blip r:embed="rId2" cstate="print"/>
          <a:srcRect/>
          <a:stretch>
            <a:fillRect/>
          </a:stretch>
        </p:blipFill>
        <p:spPr bwMode="auto">
          <a:xfrm>
            <a:off x="914400" y="1981200"/>
            <a:ext cx="3505200" cy="3657600"/>
          </a:xfrm>
          <a:prstGeom prst="rect">
            <a:avLst/>
          </a:prstGeom>
          <a:noFill/>
          <a:ln w="9525">
            <a:noFill/>
            <a:miter lim="800000"/>
            <a:headEnd/>
            <a:tailEnd/>
          </a:ln>
        </p:spPr>
      </p:pic>
      <p:pic>
        <p:nvPicPr>
          <p:cNvPr id="9220" name="Picture 4" descr="http://1.bp.blogspot.com/-d5O6wXlcvCQ/T12TdDhX9fI/AAAAAAAAIEw/xuCJnyk1V9o/s1600/esther.jpg"/>
          <p:cNvPicPr>
            <a:picLocks noChangeAspect="1" noChangeArrowheads="1"/>
          </p:cNvPicPr>
          <p:nvPr/>
        </p:nvPicPr>
        <p:blipFill>
          <a:blip r:embed="rId3" cstate="print"/>
          <a:srcRect/>
          <a:stretch>
            <a:fillRect/>
          </a:stretch>
        </p:blipFill>
        <p:spPr bwMode="auto">
          <a:xfrm>
            <a:off x="4724400" y="2057400"/>
            <a:ext cx="3352800" cy="3657600"/>
          </a:xfrm>
          <a:prstGeom prst="rect">
            <a:avLst/>
          </a:prstGeom>
          <a:noFill/>
          <a:ln w="9525">
            <a:noFill/>
            <a:miter lim="800000"/>
            <a:headEnd/>
            <a:tailEnd/>
          </a:ln>
        </p:spPr>
      </p:pic>
    </p:spTree>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57200" y="838200"/>
            <a:ext cx="8229600" cy="2743200"/>
          </a:xfrm>
        </p:spPr>
        <p:txBody>
          <a:bodyPr/>
          <a:lstStyle/>
          <a:p>
            <a:r>
              <a:rPr lang="en-GB" sz="2800" smtClean="0">
                <a:solidFill>
                  <a:schemeClr val="bg1"/>
                </a:solidFill>
                <a:ea typeface="ＭＳ Ｐゴシック" pitchFamily="34" charset="-128"/>
              </a:rPr>
              <a:t>Mordecai is a Jewish official at Xerxes’ court.  The daughter of Mordecai’s uncle, Esther, had been orphaned by the death of her parents and Mordecai had taken Esther into his home.</a:t>
            </a:r>
            <a:br>
              <a:rPr lang="en-GB" sz="2800" smtClean="0">
                <a:solidFill>
                  <a:schemeClr val="bg1"/>
                </a:solidFill>
                <a:ea typeface="ＭＳ Ｐゴシック" pitchFamily="34" charset="-128"/>
              </a:rPr>
            </a:br>
            <a:r>
              <a:rPr lang="en-GB" smtClean="0">
                <a:ea typeface="ＭＳ Ｐゴシック" pitchFamily="34" charset="-128"/>
              </a:rPr>
              <a:t> </a:t>
            </a:r>
            <a:br>
              <a:rPr lang="en-GB" smtClean="0">
                <a:ea typeface="ＭＳ Ｐゴシック" pitchFamily="34" charset="-128"/>
              </a:rPr>
            </a:br>
            <a:r>
              <a:rPr lang="en-GB" smtClean="0">
                <a:ea typeface="ＭＳ Ｐゴシック" pitchFamily="34" charset="-128"/>
              </a:rPr>
              <a:t> </a:t>
            </a:r>
            <a:br>
              <a:rPr lang="en-GB" smtClean="0">
                <a:ea typeface="ＭＳ Ｐゴシック" pitchFamily="34" charset="-128"/>
              </a:rPr>
            </a:br>
            <a:endParaRPr lang="en-GB" smtClean="0">
              <a:ea typeface="ＭＳ Ｐゴシック" pitchFamily="34" charset="-128"/>
            </a:endParaRPr>
          </a:p>
        </p:txBody>
      </p:sp>
      <p:pic>
        <p:nvPicPr>
          <p:cNvPr id="10243" name="Picture 2" descr="http://mosaicartsource.files.wordpress.com/2006/10/mosaic-portrait-queen-esther-and-mordechi-lilian-broca.jpg"/>
          <p:cNvPicPr>
            <a:picLocks noChangeAspect="1" noChangeArrowheads="1"/>
          </p:cNvPicPr>
          <p:nvPr/>
        </p:nvPicPr>
        <p:blipFill>
          <a:blip r:embed="rId2" cstate="print"/>
          <a:srcRect/>
          <a:stretch>
            <a:fillRect/>
          </a:stretch>
        </p:blipFill>
        <p:spPr bwMode="auto">
          <a:xfrm>
            <a:off x="2362200" y="2209800"/>
            <a:ext cx="3733800" cy="3352800"/>
          </a:xfrm>
          <a:prstGeom prst="rect">
            <a:avLst/>
          </a:prstGeom>
          <a:noFill/>
          <a:ln w="9525">
            <a:noFill/>
            <a:miter lim="800000"/>
            <a:headEnd/>
            <a:tailEnd/>
          </a:ln>
        </p:spPr>
      </p:pic>
    </p:spTree>
  </p:cSld>
  <p:clrMapOvr>
    <a:masterClrMapping/>
  </p:clrMapOvr>
  <p:transition spd="slow">
    <p:fade thruBlk="1"/>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6650</TotalTime>
  <Words>2454</Words>
  <Application>Microsoft Office PowerPoint</Application>
  <PresentationFormat>On-screen Show (4:3)</PresentationFormat>
  <Paragraphs>125</Paragraphs>
  <Slides>72</Slides>
  <Notes>5</Notes>
  <HiddenSlides>0</HiddenSlides>
  <MMClips>1</MMClips>
  <ScaleCrop>false</ScaleCrop>
  <HeadingPairs>
    <vt:vector size="4" baseType="variant">
      <vt:variant>
        <vt:lpstr>Theme</vt:lpstr>
      </vt:variant>
      <vt:variant>
        <vt:i4>1</vt:i4>
      </vt:variant>
      <vt:variant>
        <vt:lpstr>Slide Titles</vt:lpstr>
      </vt:variant>
      <vt:variant>
        <vt:i4>72</vt:i4>
      </vt:variant>
    </vt:vector>
  </HeadingPairs>
  <TitlesOfParts>
    <vt:vector size="73" baseType="lpstr">
      <vt:lpstr>Default Design</vt:lpstr>
      <vt:lpstr>For  Just Such A Time As This Celebrate 2013</vt:lpstr>
      <vt:lpstr>Pope Francis</vt:lpstr>
      <vt:lpstr>“for just such a time as this” – the Book of Esther (4:14)</vt:lpstr>
      <vt:lpstr>Slide 4</vt:lpstr>
      <vt:lpstr>Slide 5</vt:lpstr>
      <vt:lpstr>Slide 6</vt:lpstr>
      <vt:lpstr>Jews hold dear the Haggadah – which means “to relate, to tell, to expound.” Its derivation is from a Hebrew word which also means “to bind, to join, to connect.” By reciting and retelling the stories – in the case of the Pesach narrative, journey to freedom from Egypt at the seder meal – Jewish people remain connected throughout history and throughout time; wherever they are and certain of their future and destiny.  They understand that when we fail to tell our stories we lose a sense of who we are and undergo an identity crisis; it underlines the proposition that history has meaning and that we are not condemned endlessly to repeat the tragedies and mistakes of the past</vt:lpstr>
      <vt:lpstr>Persian King Xerxes and the Jewish girl, Esther</vt:lpstr>
      <vt:lpstr>Mordecai is a Jewish official at Xerxes’ court.  The daughter of Mordecai’s uncle, Esther, had been orphaned by the death of her parents and Mordecai had taken Esther into his home.     </vt:lpstr>
      <vt:lpstr>Queen Vashti is banished</vt:lpstr>
      <vt:lpstr>Haman uses the moment to characterise Jews as people whose loyalties are at best divided and, at worst, treasonous.. </vt:lpstr>
      <vt:lpstr>  At this wretched turn of events Mordecai dresses in sackcloth and as he fasts he puts himself in God’s hands.  It is now that he says to Esther:   “And who knows whether you have come to the kingdom for just such a time as this?”  copyright   </vt:lpstr>
      <vt:lpstr>“Do not ask where was God at Auschwitz,  ask where was man.”. </vt:lpstr>
      <vt:lpstr>Esther fasts and prays</vt:lpstr>
      <vt:lpstr>Esther’s willingness to risk all – “If I perish, I perish” - turns history on its head. She begs the king and says: “how can I look on, while my people suffer what is in store for them? How can I bear to witness the extermination of my race?”   </vt:lpstr>
      <vt:lpstr>“we find that the Jews, marked out for annihilation by this arch scoundrel are not criminals; they are in fact governed by the most just of laws.   “They are Sons of the Most High, the great and living God to which we and our ancestors owe the continuing prosperity of our realm….Put up copies of this letter everywhere, allow the Jews freedom to observe their own customs, and come to their help against anyone who attacks them.”    - Xerxes.       </vt:lpstr>
      <vt:lpstr>   "I wish it need not have happened in my time," said Frodo.  "So do I," said Gandalf, "and so do all who live to see such times. But that is not for them to decide. All we have to decide is what to do with the time that is given us."</vt:lpstr>
      <vt:lpstr>2. Let’s Examine The Lessons of The Story;   ‪ </vt:lpstr>
      <vt:lpstr>Slide 19</vt:lpstr>
      <vt:lpstr>Slide 20</vt:lpstr>
      <vt:lpstr>Daw Aung San Suu Kyi: under house arrest for nearly two decades. Holy Week 2013 - her request to English Catholics: “Please continue to pray for Burma.” </vt:lpstr>
      <vt:lpstr>Slide 22</vt:lpstr>
      <vt:lpstr>Slide 23</vt:lpstr>
      <vt:lpstr>Robert Kennedy and Dr.Martin Luther King Jnr.</vt:lpstr>
      <vt:lpstr>“Let no one be discouraged by the belief there is nothing one person can do against the enormous array of the world's ills, misery, ignorance, and violence. Few will have the greatness to bend history, but each of us can work to change a small portion of events. And in the total of all those acts will be written the history of a generation.”                                Robert Kennedy</vt:lpstr>
      <vt:lpstr>Slide 26</vt:lpstr>
      <vt:lpstr>Slide 27</vt:lpstr>
      <vt:lpstr>Doing Good Now...don’t wait until you are perfect.</vt:lpstr>
      <vt:lpstr>John Henry Newman</vt:lpstr>
      <vt:lpstr>Don’t delay. Don’t prevaricate. Carpe Diem – seize the day.</vt:lpstr>
      <vt:lpstr>Jonathan Salt and Janusz Korczak</vt:lpstr>
      <vt:lpstr>Jane Arnfield and Zdenka Fantlová: The Tin Ring,</vt:lpstr>
      <vt:lpstr>         “My Lord, our king, the only one, Come to my help, for I am alone And have no helper but you And am about to take my life in  my hands. “I have been taught from my earliest years, in the bosom of my family, that you, O Lord, chose Israel out of all the nations; and our ancestors out of all the people of old times to be your heritage for ever; and that you have treated them as you promised.”   </vt:lpstr>
      <vt:lpstr>“As for me, give me courage, King of gods and master of all power. Put persuasive words into my mouth When I face the  lion; Change his feelings into hatred for our enemy, That the latter and all like him may be brought to their end….  … O God, whose strength prevails over all, listen to the voice of the desperate, save us from the hand of the wicked, and free me from my fear.”   </vt:lpstr>
      <vt:lpstr>Never forget the power of prayer. When we simply rely on our own strength we are lost.   “More things are wrought by prayer than this world ever dreams of ” - Tennyson </vt:lpstr>
      <vt:lpstr>         When Churchill announced that “the Battle of France is over. I expect that the Battle of Britain is about to begin. The British army is encircled and our troops are proceeding to its annihilation’.   </vt:lpstr>
      <vt:lpstr>‘The British army is encircled and our troops are proceeding to its annihilation’.   On May 26th 1940 King George VI called the nation to prayer and repentance</vt:lpstr>
      <vt:lpstr>Slide 38</vt:lpstr>
      <vt:lpstr>The Children Test </vt:lpstr>
      <vt:lpstr>The latest abortion statistics reveal that taxpayers spent £118m on abortions in one recent year, of which £75m went to private clinics; that of 6.3 million abortions, just 143 were where a woman’s life was in danger; and that 48,000 people have had more than one abortion– some as many as eight.  There have been 42 million abortions annually throughout the world ; 115,000 every day; 600 in Britain every day; in the past 12 months there were 189,574 abortions. </vt:lpstr>
      <vt:lpstr>       A Councillor from Cornwall was recently the centre of a row when he suggested it would be better that children with disabilities were “put down”. This is not as far-fetched or shocking as it sounds. According to Government figures, in the womb we now put down 90%of all babies with Down’s Syndrome and the law allow abortion up to birth on disabled children.</vt:lpstr>
      <vt:lpstr>The Child In The Womb</vt:lpstr>
      <vt:lpstr>Our society values the right to have access to pornography more highly than the protection of children. Five million images of child abuse are in circulation on the internet,  featuring some 400,000 children. 70% of teenagers have viewed on line pornography. </vt:lpstr>
      <vt:lpstr>Three-quarters of a million British children have no contact with their fathers following the breakdown of their parents’ relationships.  </vt:lpstr>
      <vt:lpstr>            The UK has the worst problem with anti-social behaviour in Europe. More than 350,000children live with a parent who has a drug problem. 30% of teenagers binge drink weekly. There are 83,000 looked-after children in the UK. 23,528 under 18s (155 under 13s) in England use specialist substance misuse services. 50,552 children are on child protection registers or plans  - up by 32,492 since 2006.  In one recent year 16,846 sexual crimes were committed against children under 16 years.   </vt:lpstr>
      <vt:lpstr>  Last year, Samaritans answered 4.6 million calls from people in despair, which is one call every seven seconds.  Samaritans say that ‘A conservative estimate is that there are 24,000 cases of attempted suicide by adolescents (10-19 years) each year in England and Wales, which is one attempt every 20 minutes” As they grow up suicide accounts for 20 per cent of all deaths among young people aged 15 to 24 </vt:lpstr>
      <vt:lpstr>1 million young people are not in education, employment , or training,  and over 2.6 million are without work – a 17 year high in a flat-lining economy;  or the 3.9 million children living in poverty in the UK or the 4,000 who call Childline each day</vt:lpstr>
      <vt:lpstr>               Sharp Elbowed Britain – Devil Take The Hindmost Britain  Individuals now owe more in debt than the wealth generated by the entire country in a year. 331 people every day of the year will be declared insolvent or bankrupt.  Significantly increased student loans have triggered indebtedness and there has been a large increase in student suicides - a 50  increase in the last four years.  </vt:lpstr>
      <vt:lpstr>Slide 49</vt:lpstr>
      <vt:lpstr>Gun crime in the United Kingdom claims 30 victims every day; the average lifespan for people who get involved in gun crime in Manchester is a mere 24 years;  one woman in every four will be the victim of violence in her own home during the course of her lifetime. </vt:lpstr>
      <vt:lpstr>1 million elderly living in toxic loneliness, don’t see a friend or a neighbour during the course of a typical week;   26% of British households comprise just one person and on present trends, by 2016, 36% of all homes will be inhabited by a single person – a trend accelerated by family breakdown and phenomenal divorce rates – the highest in Europe.  </vt:lpstr>
      <vt:lpstr>How we treat the elderly: better off dead</vt:lpstr>
      <vt:lpstr>Slide 53</vt:lpstr>
      <vt:lpstr>How we treat the elderly: better off dead</vt:lpstr>
      <vt:lpstr>Slide 55</vt:lpstr>
      <vt:lpstr>  Britain 2013:</vt:lpstr>
      <vt:lpstr>Man’s Inhumanity To Man</vt:lpstr>
      <vt:lpstr>Nigeria, Syria, Egypt</vt:lpstr>
      <vt:lpstr>Pakistan’s murdered Minister for Minorities: Shabaz Bhatti and Governor Salman Taseer</vt:lpstr>
      <vt:lpstr>Slide 60</vt:lpstr>
      <vt:lpstr>Slide 61</vt:lpstr>
      <vt:lpstr>Life and Death on The North Korean Border</vt:lpstr>
      <vt:lpstr>Slide 63</vt:lpstr>
      <vt:lpstr>The Plight of Men, Women and Children – 200,000 in the gulags of North Korea </vt:lpstr>
      <vt:lpstr>Broken or Crushed: The Dalits and the Caste System</vt:lpstr>
      <vt:lpstr>Slide 66</vt:lpstr>
      <vt:lpstr>Mahatma Gandhi</vt:lpstr>
      <vt:lpstr>Slide 68</vt:lpstr>
      <vt:lpstr>A coalition of Quakers, William Wilberforce, Thomas Clarkson, Granville Sharpe, Olaudah Equiano, Josiah Wedgewood, John Newton, and others ended slavery but it was preceded by religious revival  </vt:lpstr>
      <vt:lpstr>Slide 70</vt:lpstr>
      <vt:lpstr>“Silence in the face of evil is itself evil”- Bonhoeffer”</vt:lpstr>
      <vt:lpstr>     That was what Esther discovered and it is what we too must discover for just such a time as this.     www.davidalton.net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Adam Hochschild</dc:creator>
  <cp:lastModifiedBy>altond</cp:lastModifiedBy>
  <cp:revision>202</cp:revision>
  <dcterms:created xsi:type="dcterms:W3CDTF">2004-12-03T02:09:40Z</dcterms:created>
  <dcterms:modified xsi:type="dcterms:W3CDTF">2013-04-03T17:18:02Z</dcterms:modified>
</cp:coreProperties>
</file>